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59" r:id="rId3"/>
    <p:sldId id="264" r:id="rId4"/>
    <p:sldId id="267" r:id="rId5"/>
    <p:sldId id="374" r:id="rId6"/>
    <p:sldId id="365" r:id="rId7"/>
    <p:sldId id="366" r:id="rId8"/>
    <p:sldId id="367" r:id="rId9"/>
    <p:sldId id="368" r:id="rId10"/>
    <p:sldId id="371" r:id="rId11"/>
    <p:sldId id="372" r:id="rId12"/>
    <p:sldId id="373" r:id="rId13"/>
    <p:sldId id="375" r:id="rId14"/>
    <p:sldId id="351" r:id="rId15"/>
    <p:sldId id="353" r:id="rId16"/>
    <p:sldId id="354" r:id="rId17"/>
    <p:sldId id="355" r:id="rId18"/>
    <p:sldId id="356" r:id="rId19"/>
    <p:sldId id="357" r:id="rId20"/>
    <p:sldId id="360" r:id="rId21"/>
    <p:sldId id="361" r:id="rId22"/>
    <p:sldId id="362" r:id="rId23"/>
    <p:sldId id="363" r:id="rId24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en" initials="a" lastIdx="1" clrIdx="0">
    <p:extLst>
      <p:ext uri="{19B8F6BF-5375-455C-9EA6-DF929625EA0E}">
        <p15:presenceInfo xmlns:p15="http://schemas.microsoft.com/office/powerpoint/2012/main" userId="adri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D00"/>
    <a:srgbClr val="A5A5A5"/>
    <a:srgbClr val="ED7D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56" autoAdjust="0"/>
    <p:restoredTop sz="84972" autoAdjust="0"/>
  </p:normalViewPr>
  <p:slideViewPr>
    <p:cSldViewPr snapToGrid="0">
      <p:cViewPr varScale="1">
        <p:scale>
          <a:sx n="54" d="100"/>
          <a:sy n="54" d="100"/>
        </p:scale>
        <p:origin x="16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E5452-43CF-4AA9-8A15-A85A2B03B19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E4482-5B31-47E0-808E-3C17CFEC55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05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Unités d’enseignements</a:t>
            </a:r>
          </a:p>
          <a:p>
            <a:r>
              <a:rPr lang="fr-FR" dirty="0" smtClean="0"/>
              <a:t>Détailler les UE avec des enseignements : les plus spécifiques</a:t>
            </a:r>
            <a:r>
              <a:rPr lang="fr-FR" baseline="0" dirty="0" smtClean="0"/>
              <a:t> aux </a:t>
            </a:r>
            <a:r>
              <a:rPr lang="fr-FR" baseline="0" dirty="0" err="1" smtClean="0"/>
              <a:t>EnR</a:t>
            </a:r>
            <a:endParaRPr lang="fr-FR" baseline="0" dirty="0" smtClean="0"/>
          </a:p>
          <a:p>
            <a:r>
              <a:rPr lang="fr-FR" baseline="0" dirty="0" smtClean="0"/>
              <a:t>Des connaissances</a:t>
            </a:r>
          </a:p>
          <a:p>
            <a:r>
              <a:rPr lang="fr-FR" baseline="0" dirty="0" smtClean="0"/>
              <a:t>Economiques</a:t>
            </a:r>
          </a:p>
          <a:p>
            <a:r>
              <a:rPr lang="fr-FR" baseline="0" dirty="0" smtClean="0"/>
              <a:t>liés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4482-5B31-47E0-808E-3C17CFEC558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453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Ingénieur-chercheur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4482-5B31-47E0-808E-3C17CFEC558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7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innovante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4482-5B31-47E0-808E-3C17CFEC558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04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innovante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4482-5B31-47E0-808E-3C17CFEC558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012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Ingénieur-chercheur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4482-5B31-47E0-808E-3C17CFEC558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688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Ingénieur conseil énergétique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4482-5B31-47E0-808E-3C17CFEC558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528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B806AF-C569-4DC1-574E-9E2034E2F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C2A0E8-1AE8-3A66-5550-5685CF191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1C91A1-AADA-7FD3-5DC8-C3BDD11816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81FBA4-A18B-425E-815C-77F410E475F7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B25FB6-299A-EFB1-05F7-1CFBE0AA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4EE263-7A3A-2711-812C-108B35EB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23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1DBAF4-06EF-A6C2-8839-F9D347B9A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54B206-3EE6-02E6-A0F0-9A7356EDA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FEC57-15C9-BB3B-75CB-A35E530C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C2BCEA-50ED-4F58-9106-0995776DE2D2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0C681E-7C97-90C2-E585-C3E297B45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A13009-F7A9-57F8-E820-9E8C2A3A7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82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8CFA440-73C9-D12B-593D-4DFAA089BE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8E9DCF-CC63-337B-7CB3-EDC003A7C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DEB32B-8B9B-E63A-BED4-EE6B5BDF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26FC81-BD70-4C7F-9B33-BCF59BC7C946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F5C905-D1C7-9970-246C-423C04FB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E5F1FA-67E3-25D1-DB45-50DDA597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093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B806AF-C569-4DC1-574E-9E2034E2F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C2A0E8-1AE8-3A66-5550-5685CF191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1C91A1-AADA-7FD3-5DC8-C3BDD11816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A76714-7E55-4754-AF37-E51F452EC9C2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B25FB6-299A-EFB1-05F7-1CFBE0AA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4EE263-7A3A-2711-812C-108B35EB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465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70991C-1190-80B0-1328-49AD2A5CD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4" y="95250"/>
            <a:ext cx="9086851" cy="8858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00D4F4-36FC-5128-FA19-2F7BC4D71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4700588"/>
          </a:xfrm>
        </p:spPr>
        <p:txBody>
          <a:bodyPr/>
          <a:lstStyle>
            <a:lvl1pPr marL="447675" indent="-447675">
              <a:buSzPct val="80000"/>
              <a:buFont typeface="Wingdings" panose="05000000000000000000" pitchFamily="2" charset="2"/>
              <a:buChar char="q"/>
              <a:defRPr/>
            </a:lvl1pPr>
            <a:lvl2pPr marL="809625" indent="-352425">
              <a:buFont typeface="Wingdings" panose="05000000000000000000" pitchFamily="2" charset="2"/>
              <a:buChar char="Ø"/>
              <a:defRPr/>
            </a:lvl2pPr>
            <a:lvl3pPr marL="1143000" indent="-228600"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F6B6DB-98D2-D232-FB7D-485BD4C10B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682124-7016-4388-9F10-763719936B95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7E7158-A24B-F81C-7E53-FEA51F00D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8DBA38-0F24-E47C-1048-FA878C53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099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D38B2-3A2E-8121-AF01-7044D5877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753E85-E107-D322-4B12-4B3B97746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574F61-E7BF-05D4-4894-680E832B46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75B95-440A-48C6-BD7A-0F7D70E49AF0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98E6C6-E690-0D9E-DC99-2C5B2659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FD9CFF-525A-9105-AE6D-FBD2CE21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862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051352-6CF0-11C3-D2B1-951D2CA85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6627A3-F86F-1304-17E4-E660A216A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5E3643-7E73-C47F-8E81-625D0724D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CE0DA1-FE78-2C72-24D2-6EB1869A7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54241A-F769-4CF8-9E77-7BF226AF8C04}" type="datetime1">
              <a:rPr lang="fr-FR" smtClean="0"/>
              <a:t>08/12/2023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E18898-B0A3-0B5C-D294-7E25403EC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9E70DD-5DE5-1343-EAC7-DE70D656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543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E0E211-7F10-BB95-CFA2-969F19F2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D85F90-6DD1-4FFF-C1CB-616BCE820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2D496E-3925-F58F-3687-45A842D23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5382B6-63D9-DD1F-6143-AC1D070CAD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DFD5F82-9FAA-AE8B-131F-A266A6BDF5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77C35E3-22A6-B1CD-205C-111736A5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6453FA-2109-41FB-BDA1-36E97BD0CE9B}" type="datetime1">
              <a:rPr lang="fr-FR" smtClean="0"/>
              <a:t>08/12/2023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A2759E8-C741-46EC-C3DF-AC890F6F9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8E82ED-0592-49FE-59CA-16B9EE09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288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15082D-474D-8F94-6D8E-603934C80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738E3A3-EA34-ABB2-A089-CED3354F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02CD65-E564-448A-BAF6-E38C8C9817EF}" type="datetime1">
              <a:rPr lang="fr-FR" smtClean="0"/>
              <a:t>08/12/2023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59B346-82B5-EBE9-5645-69B771606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A174A1-FDF6-4621-327A-57EC1E6C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20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A4BA999-69C4-A35A-880B-3B7D56B0B5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717221-0F1F-4975-A909-7A90323150E7}" type="datetime1">
              <a:rPr lang="fr-FR" smtClean="0"/>
              <a:t>08/12/2023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C5245A6-A7FB-AEE6-2BD4-4F63D08E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2238C1-F88C-E421-2A8C-250B0D665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75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E7B4D4-0FB7-9F07-32B4-491604E90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7B5F59-4D6B-B051-B8C1-8398B734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2B9751-D491-8AB7-7B2D-F525B3D52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DD900E-0224-3578-A163-7A3F2D9B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A71D7B-D878-4DB9-BCDE-63293DAB37FA}" type="datetime1">
              <a:rPr lang="fr-FR" smtClean="0"/>
              <a:t>08/12/2023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C97C5A-5C3B-6A17-51A7-E0D89CF35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3B6100-3277-9ADA-87AA-A57096B7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42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70991C-1190-80B0-1328-49AD2A5CD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4" y="95250"/>
            <a:ext cx="9086851" cy="8858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00D4F4-36FC-5128-FA19-2F7BC4D71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4700588"/>
          </a:xfrm>
        </p:spPr>
        <p:txBody>
          <a:bodyPr/>
          <a:lstStyle>
            <a:lvl1pPr marL="447675" indent="-447675">
              <a:buSzPct val="80000"/>
              <a:buFont typeface="Wingdings" panose="05000000000000000000" pitchFamily="2" charset="2"/>
              <a:buChar char="q"/>
              <a:defRPr/>
            </a:lvl1pPr>
            <a:lvl2pPr marL="809625" indent="-352425">
              <a:buFont typeface="Wingdings" panose="05000000000000000000" pitchFamily="2" charset="2"/>
              <a:buChar char="Ø"/>
              <a:defRPr/>
            </a:lvl2pPr>
            <a:lvl3pPr marL="1143000" indent="-228600"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F6B6DB-98D2-D232-FB7D-485BD4C10B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1E707F-7FDA-4712-A95F-B39D6E25F2FE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7E7158-A24B-F81C-7E53-FEA51F00D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8DBA38-0F24-E47C-1048-FA878C53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9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A1C688-4B1D-0F5D-F0F1-A5D21E18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338D646-6B46-1D8E-FAB9-83062754F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7343ED-F884-215C-B080-D770FE0FA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F949AB-5FA8-8A81-D011-5B950D4532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8893E4-BF67-4AF1-A8B6-968BAC2DAC13}" type="datetime1">
              <a:rPr lang="fr-FR" smtClean="0"/>
              <a:t>08/12/2023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CE76F4-259A-AA3A-852E-5416330DF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B721B7-C71E-3496-2CC0-0067E273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846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1DBAF4-06EF-A6C2-8839-F9D347B9A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54B206-3EE6-02E6-A0F0-9A7356EDA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FEC57-15C9-BB3B-75CB-A35E530C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46F71A-30FB-4E96-8264-04841D92D38E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0C681E-7C97-90C2-E585-C3E297B45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A13009-F7A9-57F8-E820-9E8C2A3A7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7410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8CFA440-73C9-D12B-593D-4DFAA089BE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8E9DCF-CC63-337B-7CB3-EDC003A7C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DEB32B-8B9B-E63A-BED4-EE6B5BDF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A92E06-8E7E-4E0C-99D6-C6B8C2CD763F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F5C905-D1C7-9970-246C-423C04FB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E5F1FA-67E3-25D1-DB45-50DDA597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16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D38B2-3A2E-8121-AF01-7044D5877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753E85-E107-D322-4B12-4B3B97746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574F61-E7BF-05D4-4894-680E832B46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50D8A7-26B2-44F0-B5E2-EFD4860296BF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98E6C6-E690-0D9E-DC99-2C5B2659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FD9CFF-525A-9105-AE6D-FBD2CE21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6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051352-6CF0-11C3-D2B1-951D2CA85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6627A3-F86F-1304-17E4-E660A216A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5E3643-7E73-C47F-8E81-625D0724D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CE0DA1-FE78-2C72-24D2-6EB1869A7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562C2D-2C51-40F9-91A1-B035F5B10250}" type="datetime1">
              <a:rPr lang="fr-FR" smtClean="0"/>
              <a:t>08/12/2023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E18898-B0A3-0B5C-D294-7E25403EC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9E70DD-5DE5-1343-EAC7-DE70D656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68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E0E211-7F10-BB95-CFA2-969F19F2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D85F90-6DD1-4FFF-C1CB-616BCE820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2D496E-3925-F58F-3687-45A842D23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5382B6-63D9-DD1F-6143-AC1D070CAD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DFD5F82-9FAA-AE8B-131F-A266A6BDF5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77C35E3-22A6-B1CD-205C-111736A5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517CE8-7529-46B2-91EA-CA913FE10847}" type="datetime1">
              <a:rPr lang="fr-FR" smtClean="0"/>
              <a:t>08/12/2023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A2759E8-C741-46EC-C3DF-AC890F6F9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8E82ED-0592-49FE-59CA-16B9EE09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73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15082D-474D-8F94-6D8E-603934C80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738E3A3-EA34-ABB2-A089-CED3354F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D18089-E705-4A9A-B761-E7EA91CC01A9}" type="datetime1">
              <a:rPr lang="fr-FR" smtClean="0"/>
              <a:t>08/12/2023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59B346-82B5-EBE9-5645-69B771606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A174A1-FDF6-4621-327A-57EC1E6C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68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A4BA999-69C4-A35A-880B-3B7D56B0B5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74A198-7364-493F-AE21-FA2C820C61AD}" type="datetime1">
              <a:rPr lang="fr-FR" smtClean="0"/>
              <a:t>08/12/2023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C5245A6-A7FB-AEE6-2BD4-4F63D08E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2238C1-F88C-E421-2A8C-250B0D665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85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E7B4D4-0FB7-9F07-32B4-491604E90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7B5F59-4D6B-B051-B8C1-8398B734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2B9751-D491-8AB7-7B2D-F525B3D52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DD900E-0224-3578-A163-7A3F2D9B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155B3E-3B53-4FF9-AECD-9EF25571CB1B}" type="datetime1">
              <a:rPr lang="fr-FR" smtClean="0"/>
              <a:t>08/12/2023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C97C5A-5C3B-6A17-51A7-E0D89CF35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3B6100-3277-9ADA-87AA-A57096B7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43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A1C688-4B1D-0F5D-F0F1-A5D21E18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338D646-6B46-1D8E-FAB9-83062754F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7343ED-F884-215C-B080-D770FE0FA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F949AB-5FA8-8A81-D011-5B950D4532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1DF5EA-D5CA-4119-9BA0-C0A738BB5BBB}" type="datetime1">
              <a:rPr lang="fr-FR" smtClean="0"/>
              <a:t>08/12/2023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CE76F4-259A-AA3A-852E-5416330DF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Adrien Toutant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B721B7-C71E-3496-2CC0-0067E273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83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0D5FCF-BC8A-0A36-06DD-D4552906E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5AF81D-C04B-D1C9-C4DA-5A37D8207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DF6132-158A-B9B3-707C-8F874214E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Google Shape;489;ge2a031cbc9_4_118" descr="http://energies-renouvelables.univ-perp.fr/medias/photo/insa-partenaire_1432742536587-png">
            <a:extLst>
              <a:ext uri="{FF2B5EF4-FFF2-40B4-BE49-F238E27FC236}">
                <a16:creationId xmlns:a16="http://schemas.microsoft.com/office/drawing/2014/main" id="{2A0B74DA-A712-45BE-6DF8-83769C708211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 l="19798" t="17913" r="14094" b="20510"/>
          <a:stretch/>
        </p:blipFill>
        <p:spPr>
          <a:xfrm>
            <a:off x="11026067" y="0"/>
            <a:ext cx="1165934" cy="958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734" y="-44244"/>
            <a:ext cx="2256504" cy="120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3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0D5FCF-BC8A-0A36-06DD-D4552906E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5AF81D-C04B-D1C9-C4DA-5A37D8207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DF6132-158A-B9B3-707C-8F874214E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1664-E438-4CF2-A7FF-0D549CB4C39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Google Shape;489;ge2a031cbc9_4_118" descr="http://energies-renouvelables.univ-perp.fr/medias/photo/insa-partenaire_1432742536587-png">
            <a:extLst>
              <a:ext uri="{FF2B5EF4-FFF2-40B4-BE49-F238E27FC236}">
                <a16:creationId xmlns:a16="http://schemas.microsoft.com/office/drawing/2014/main" id="{2A0B74DA-A712-45BE-6DF8-83769C708211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 l="19798" t="17913" r="14094" b="20510"/>
          <a:stretch/>
        </p:blipFill>
        <p:spPr>
          <a:xfrm>
            <a:off x="11026067" y="0"/>
            <a:ext cx="1165934" cy="9587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596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8BE7CB5-6359-584D-C428-32052A0CBE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pproche par compétences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8E272B2-0E26-C3F6-8168-74D24CFA9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1</a:t>
            </a:fld>
            <a:endParaRPr lang="fr-FR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05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337682" y="966274"/>
            <a:ext cx="2444389" cy="5809440"/>
            <a:chOff x="2337682" y="1047751"/>
            <a:chExt cx="2444389" cy="5809440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C3550CB-88D9-A168-1A61-C29250958A9B}"/>
                </a:ext>
              </a:extLst>
            </p:cNvPr>
            <p:cNvGrpSpPr/>
            <p:nvPr/>
          </p:nvGrpSpPr>
          <p:grpSpPr>
            <a:xfrm>
              <a:off x="2337682" y="1047751"/>
              <a:ext cx="2444389" cy="5809440"/>
              <a:chOff x="6467476" y="1105148"/>
              <a:chExt cx="2444389" cy="5418667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92002579-BCE1-CD23-4C0B-74DC9BE218EE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31" name="Rectangle : coins arrondis 4">
                <a:extLst>
                  <a:ext uri="{FF2B5EF4-FFF2-40B4-BE49-F238E27FC236}">
                    <a16:creationId xmlns:a16="http://schemas.microsoft.com/office/drawing/2014/main" id="{B6152B3C-8826-11D9-971E-3CEC7423A656}"/>
                  </a:ext>
                </a:extLst>
              </p:cNvPr>
              <p:cNvSpPr txBox="1"/>
              <p:nvPr/>
            </p:nvSpPr>
            <p:spPr>
              <a:xfrm>
                <a:off x="6467476" y="1116915"/>
                <a:ext cx="2419350" cy="5213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Métiers</a:t>
                </a:r>
              </a:p>
            </p:txBody>
          </p:sp>
        </p:grpSp>
        <p:sp>
          <p:nvSpPr>
            <p:cNvPr id="115" name="Rectangle : coins arrondis 114">
              <a:extLst>
                <a:ext uri="{FF2B5EF4-FFF2-40B4-BE49-F238E27FC236}">
                  <a16:creationId xmlns:a16="http://schemas.microsoft.com/office/drawing/2014/main" id="{46897840-B03E-1A22-71E3-41D6B5986DAC}"/>
                </a:ext>
              </a:extLst>
            </p:cNvPr>
            <p:cNvSpPr/>
            <p:nvPr/>
          </p:nvSpPr>
          <p:spPr>
            <a:xfrm>
              <a:off x="2442456" y="1581150"/>
              <a:ext cx="2238375" cy="1638300"/>
            </a:xfrm>
            <a:prstGeom prst="roundRect">
              <a:avLst>
                <a:gd name="adj" fmla="val 6267"/>
              </a:avLst>
            </a:prstGeom>
            <a:solidFill>
              <a:schemeClr val="accent1">
                <a:alpha val="49000"/>
              </a:schemeClr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CD07F7B2-C641-3D60-E208-792B518E5214}"/>
                </a:ext>
              </a:extLst>
            </p:cNvPr>
            <p:cNvSpPr/>
            <p:nvPr/>
          </p:nvSpPr>
          <p:spPr>
            <a:xfrm>
              <a:off x="2556508" y="2317541"/>
              <a:ext cx="2039937" cy="3304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Chef de projet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AA6D1313-739A-ACC6-EC3A-9AD7985ABA5A}"/>
                </a:ext>
              </a:extLst>
            </p:cNvPr>
            <p:cNvSpPr/>
            <p:nvPr/>
          </p:nvSpPr>
          <p:spPr>
            <a:xfrm>
              <a:off x="2566033" y="3289091"/>
              <a:ext cx="2039937" cy="4256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bureau d’étude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864CA080-E9D9-CC73-791D-6A509349984F}"/>
                </a:ext>
              </a:extLst>
            </p:cNvPr>
            <p:cNvSpPr/>
            <p:nvPr/>
          </p:nvSpPr>
          <p:spPr>
            <a:xfrm>
              <a:off x="2566033" y="3781426"/>
              <a:ext cx="2039937" cy="48577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Ingénieur/chercheur </a:t>
              </a:r>
              <a:r>
                <a:rPr lang="fr-FR" sz="1600" kern="1200" dirty="0"/>
                <a:t>R&amp;D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B8C4E8FB-9B0B-0E40-87A5-2B9CD6FEF91D}"/>
                </a:ext>
              </a:extLst>
            </p:cNvPr>
            <p:cNvSpPr/>
            <p:nvPr/>
          </p:nvSpPr>
          <p:spPr>
            <a:xfrm>
              <a:off x="2575558" y="1669841"/>
              <a:ext cx="2039937" cy="51138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Responsable développement</a:t>
              </a:r>
              <a:r>
                <a:rPr lang="fr-FR" sz="1600" kern="1200" dirty="0"/>
                <a:t>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B360AFF3-462F-5185-817E-3C63D1CAA0C2}"/>
                </a:ext>
              </a:extLst>
            </p:cNvPr>
            <p:cNvSpPr/>
            <p:nvPr/>
          </p:nvSpPr>
          <p:spPr>
            <a:xfrm>
              <a:off x="2566033" y="557118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dirty="0"/>
                <a:t>Ingénieur conseil en énergétique</a:t>
              </a: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572176B9-BDF9-08C1-C603-0C241270AC5E}"/>
                </a:ext>
              </a:extLst>
            </p:cNvPr>
            <p:cNvSpPr/>
            <p:nvPr/>
          </p:nvSpPr>
          <p:spPr>
            <a:xfrm>
              <a:off x="2566033" y="615486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</a:t>
              </a:r>
              <a:r>
                <a:rPr lang="fr-FR" sz="1600" kern="1200" dirty="0" smtClean="0"/>
                <a:t>énergétique du bâtiment</a:t>
              </a:r>
              <a:endParaRPr lang="fr-FR" sz="1600" kern="1200" dirty="0"/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C2549213-DE54-4F58-7FCF-C91613742F50}"/>
                </a:ext>
              </a:extLst>
            </p:cNvPr>
            <p:cNvSpPr/>
            <p:nvPr/>
          </p:nvSpPr>
          <p:spPr>
            <a:xfrm>
              <a:off x="2546983" y="2774741"/>
              <a:ext cx="2039937" cy="3685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Chargé</a:t>
              </a:r>
              <a:r>
                <a:rPr lang="fr-FR" sz="1600" kern="1200" dirty="0"/>
                <a:t> d’affaires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C135A24A-A897-8260-108F-5AD4852360C2}"/>
                </a:ext>
              </a:extLst>
            </p:cNvPr>
            <p:cNvSpPr/>
            <p:nvPr/>
          </p:nvSpPr>
          <p:spPr>
            <a:xfrm>
              <a:off x="2413882" y="4299367"/>
              <a:ext cx="2305050" cy="37475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conception de systèmes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8242B6AC-CE62-8510-E9BA-FDB6EE599EC0}"/>
                </a:ext>
              </a:extLst>
            </p:cNvPr>
            <p:cNvSpPr/>
            <p:nvPr/>
          </p:nvSpPr>
          <p:spPr>
            <a:xfrm>
              <a:off x="2444112" y="4704101"/>
              <a:ext cx="2305050" cy="38646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production de systèmes 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6748D85C-8BDF-4D10-52B7-05C3252323AB}"/>
                </a:ext>
              </a:extLst>
            </p:cNvPr>
            <p:cNvSpPr/>
            <p:nvPr/>
          </p:nvSpPr>
          <p:spPr>
            <a:xfrm>
              <a:off x="2414380" y="5108366"/>
              <a:ext cx="2305050" cy="42019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dirty="0">
                  <a:solidFill>
                    <a:srgbClr val="EF7D00"/>
                  </a:solidFill>
                </a:rPr>
                <a:t>Ingénieur exploitation</a:t>
              </a:r>
              <a:r>
                <a:rPr lang="fr-FR" sz="1400" b="1" kern="1200" dirty="0">
                  <a:solidFill>
                    <a:srgbClr val="EF7D00"/>
                  </a:solidFill>
                </a:rPr>
                <a:t> </a:t>
              </a:r>
              <a:r>
                <a:rPr lang="fr-FR" sz="1400" b="1" kern="1200" dirty="0" smtClean="0">
                  <a:solidFill>
                    <a:srgbClr val="EF7D00"/>
                  </a:solidFill>
                </a:rPr>
                <a:t>de systèmes </a:t>
              </a:r>
              <a:r>
                <a:rPr lang="fr-FR" sz="1400" b="1" kern="1200" dirty="0" err="1" smtClean="0">
                  <a:solidFill>
                    <a:srgbClr val="EF7D00"/>
                  </a:solidFill>
                </a:rPr>
                <a:t>EnR</a:t>
              </a:r>
              <a:endParaRPr lang="fr-FR" sz="1400" b="1" kern="1200" dirty="0">
                <a:solidFill>
                  <a:srgbClr val="EF7D00"/>
                </a:solidFill>
              </a:endParaRPr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2C77FE-D9E7-1B60-1732-D8A6501F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2581" y="6413500"/>
            <a:ext cx="2743200" cy="365125"/>
          </a:xfrm>
        </p:spPr>
        <p:txBody>
          <a:bodyPr/>
          <a:lstStyle/>
          <a:p>
            <a:fld id="{6CBC1664-E438-4CF2-A7FF-0D549CB4C395}" type="slidenum">
              <a:rPr lang="fr-FR" smtClean="0"/>
              <a:t>10</a:t>
            </a:fld>
            <a:endParaRPr lang="fr-FR"/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1857374" y="95250"/>
            <a:ext cx="9086851" cy="773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 smtClean="0"/>
              <a:t>Liens Métiers/Activités</a:t>
            </a:r>
            <a:endParaRPr lang="fr-FR" sz="4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5166606" y="832919"/>
            <a:ext cx="5806193" cy="5943604"/>
            <a:chOff x="5166607" y="974682"/>
            <a:chExt cx="5381622" cy="5883318"/>
          </a:xfrm>
        </p:grpSpPr>
        <p:grpSp>
          <p:nvGrpSpPr>
            <p:cNvPr id="6" name="Groupe 5"/>
            <p:cNvGrpSpPr/>
            <p:nvPr/>
          </p:nvGrpSpPr>
          <p:grpSpPr>
            <a:xfrm>
              <a:off x="5166607" y="974682"/>
              <a:ext cx="5381622" cy="5883318"/>
              <a:chOff x="6524626" y="917532"/>
              <a:chExt cx="5381622" cy="5883318"/>
            </a:xfrm>
          </p:grpSpPr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18AC9D36-9479-08CC-C446-F4BB390CB308}"/>
                  </a:ext>
                </a:extLst>
              </p:cNvPr>
              <p:cNvSpPr/>
              <p:nvPr/>
            </p:nvSpPr>
            <p:spPr>
              <a:xfrm>
                <a:off x="6543135" y="972360"/>
                <a:ext cx="5363113" cy="5828490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12" name="Rectangle : coins arrondis 4">
                <a:extLst>
                  <a:ext uri="{FF2B5EF4-FFF2-40B4-BE49-F238E27FC236}">
                    <a16:creationId xmlns:a16="http://schemas.microsoft.com/office/drawing/2014/main" id="{70F46684-F630-E564-73FB-4464DA3B789F}"/>
                  </a:ext>
                </a:extLst>
              </p:cNvPr>
              <p:cNvSpPr txBox="1"/>
              <p:nvPr/>
            </p:nvSpPr>
            <p:spPr>
              <a:xfrm>
                <a:off x="6524626" y="917532"/>
                <a:ext cx="5326498" cy="5608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Activités</a:t>
                </a:r>
              </a:p>
            </p:txBody>
          </p:sp>
        </p:grpSp>
        <p:sp>
          <p:nvSpPr>
            <p:cNvPr id="58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261074" y="1423703"/>
              <a:ext cx="5216320" cy="526235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ou du bâtiment incluant des 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Concevoir et optimiser une installation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innovante à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renouvelables : planifier les différentes étapes, les coordonner, assurer le suivi des moyens humains et le respect du cahier de charges (délais, coûts)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Analyser, diagnostiquer et évaluer un système ou une installation énergétique (audit et diagnostic énergétiques)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installation à énergie renouvelable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Assurer une veille technologique et réglementaire sur les technologies innovantes dans le domaine des énergies renouvelables et décarbonées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Gérer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une installation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Accompagner et élaborer des politiques énergétiques 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340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337682" y="966274"/>
            <a:ext cx="2444389" cy="5809440"/>
            <a:chOff x="2337682" y="1047751"/>
            <a:chExt cx="2444389" cy="5809440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C3550CB-88D9-A168-1A61-C29250958A9B}"/>
                </a:ext>
              </a:extLst>
            </p:cNvPr>
            <p:cNvGrpSpPr/>
            <p:nvPr/>
          </p:nvGrpSpPr>
          <p:grpSpPr>
            <a:xfrm>
              <a:off x="2337682" y="1047751"/>
              <a:ext cx="2444389" cy="5809440"/>
              <a:chOff x="6467476" y="1105148"/>
              <a:chExt cx="2444389" cy="5418667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92002579-BCE1-CD23-4C0B-74DC9BE218EE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31" name="Rectangle : coins arrondis 4">
                <a:extLst>
                  <a:ext uri="{FF2B5EF4-FFF2-40B4-BE49-F238E27FC236}">
                    <a16:creationId xmlns:a16="http://schemas.microsoft.com/office/drawing/2014/main" id="{B6152B3C-8826-11D9-971E-3CEC7423A656}"/>
                  </a:ext>
                </a:extLst>
              </p:cNvPr>
              <p:cNvSpPr txBox="1"/>
              <p:nvPr/>
            </p:nvSpPr>
            <p:spPr>
              <a:xfrm>
                <a:off x="6467476" y="1116915"/>
                <a:ext cx="2419350" cy="5213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Métiers</a:t>
                </a:r>
              </a:p>
            </p:txBody>
          </p:sp>
        </p:grpSp>
        <p:sp>
          <p:nvSpPr>
            <p:cNvPr id="115" name="Rectangle : coins arrondis 114">
              <a:extLst>
                <a:ext uri="{FF2B5EF4-FFF2-40B4-BE49-F238E27FC236}">
                  <a16:creationId xmlns:a16="http://schemas.microsoft.com/office/drawing/2014/main" id="{46897840-B03E-1A22-71E3-41D6B5986DAC}"/>
                </a:ext>
              </a:extLst>
            </p:cNvPr>
            <p:cNvSpPr/>
            <p:nvPr/>
          </p:nvSpPr>
          <p:spPr>
            <a:xfrm>
              <a:off x="2442456" y="1581150"/>
              <a:ext cx="2238375" cy="1638300"/>
            </a:xfrm>
            <a:prstGeom prst="roundRect">
              <a:avLst>
                <a:gd name="adj" fmla="val 6267"/>
              </a:avLst>
            </a:prstGeom>
            <a:solidFill>
              <a:schemeClr val="accent1">
                <a:alpha val="49000"/>
              </a:schemeClr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CD07F7B2-C641-3D60-E208-792B518E5214}"/>
                </a:ext>
              </a:extLst>
            </p:cNvPr>
            <p:cNvSpPr/>
            <p:nvPr/>
          </p:nvSpPr>
          <p:spPr>
            <a:xfrm>
              <a:off x="2556508" y="2317541"/>
              <a:ext cx="2039937" cy="3304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Chef de projet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AA6D1313-739A-ACC6-EC3A-9AD7985ABA5A}"/>
                </a:ext>
              </a:extLst>
            </p:cNvPr>
            <p:cNvSpPr/>
            <p:nvPr/>
          </p:nvSpPr>
          <p:spPr>
            <a:xfrm>
              <a:off x="2566033" y="3289091"/>
              <a:ext cx="2039937" cy="4256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bureau d’étude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864CA080-E9D9-CC73-791D-6A509349984F}"/>
                </a:ext>
              </a:extLst>
            </p:cNvPr>
            <p:cNvSpPr/>
            <p:nvPr/>
          </p:nvSpPr>
          <p:spPr>
            <a:xfrm>
              <a:off x="2566033" y="3781426"/>
              <a:ext cx="2039937" cy="48577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 smtClean="0"/>
                <a:t>Ingénieur-chercheur </a:t>
              </a:r>
              <a:r>
                <a:rPr lang="fr-FR" sz="1600" kern="1200" dirty="0"/>
                <a:t>R&amp;D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B8C4E8FB-9B0B-0E40-87A5-2B9CD6FEF91D}"/>
                </a:ext>
              </a:extLst>
            </p:cNvPr>
            <p:cNvSpPr/>
            <p:nvPr/>
          </p:nvSpPr>
          <p:spPr>
            <a:xfrm>
              <a:off x="2575558" y="1669841"/>
              <a:ext cx="2039937" cy="51138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Responsable développement</a:t>
              </a:r>
              <a:r>
                <a:rPr lang="fr-FR" sz="1600" kern="1200" dirty="0"/>
                <a:t>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B360AFF3-462F-5185-817E-3C63D1CAA0C2}"/>
                </a:ext>
              </a:extLst>
            </p:cNvPr>
            <p:cNvSpPr/>
            <p:nvPr/>
          </p:nvSpPr>
          <p:spPr>
            <a:xfrm>
              <a:off x="2566033" y="557118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kern="1200" dirty="0">
                  <a:solidFill>
                    <a:srgbClr val="EF7D00"/>
                  </a:solidFill>
                </a:rPr>
                <a:t>Ingénieur </a:t>
              </a:r>
              <a:r>
                <a:rPr lang="fr-FR" sz="1600" b="1" kern="1200" dirty="0" smtClean="0">
                  <a:solidFill>
                    <a:srgbClr val="EF7D00"/>
                  </a:solidFill>
                </a:rPr>
                <a:t>conseil en énergétique</a:t>
              </a:r>
              <a:endParaRPr lang="fr-FR" sz="1600" b="1" kern="1200" dirty="0">
                <a:solidFill>
                  <a:srgbClr val="EF7D00"/>
                </a:solidFill>
              </a:endParaRP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572176B9-BDF9-08C1-C603-0C241270AC5E}"/>
                </a:ext>
              </a:extLst>
            </p:cNvPr>
            <p:cNvSpPr/>
            <p:nvPr/>
          </p:nvSpPr>
          <p:spPr>
            <a:xfrm>
              <a:off x="2566033" y="615486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</a:t>
              </a:r>
              <a:r>
                <a:rPr lang="fr-FR" sz="1600" kern="1200" dirty="0" smtClean="0"/>
                <a:t>énergétique du bâtiment</a:t>
              </a:r>
              <a:endParaRPr lang="fr-FR" sz="1600" kern="1200" dirty="0"/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C2549213-DE54-4F58-7FCF-C91613742F50}"/>
                </a:ext>
              </a:extLst>
            </p:cNvPr>
            <p:cNvSpPr/>
            <p:nvPr/>
          </p:nvSpPr>
          <p:spPr>
            <a:xfrm>
              <a:off x="2546983" y="2774741"/>
              <a:ext cx="2039937" cy="3685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Chargé</a:t>
              </a:r>
              <a:r>
                <a:rPr lang="fr-FR" sz="1600" kern="1200" dirty="0"/>
                <a:t> d’affaires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C135A24A-A897-8260-108F-5AD4852360C2}"/>
                </a:ext>
              </a:extLst>
            </p:cNvPr>
            <p:cNvSpPr/>
            <p:nvPr/>
          </p:nvSpPr>
          <p:spPr>
            <a:xfrm>
              <a:off x="2413882" y="4299367"/>
              <a:ext cx="2305050" cy="37475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conception de systèmes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8242B6AC-CE62-8510-E9BA-FDB6EE599EC0}"/>
                </a:ext>
              </a:extLst>
            </p:cNvPr>
            <p:cNvSpPr/>
            <p:nvPr/>
          </p:nvSpPr>
          <p:spPr>
            <a:xfrm>
              <a:off x="2444112" y="4704101"/>
              <a:ext cx="2305050" cy="38646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production de systèmes 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6748D85C-8BDF-4D10-52B7-05C3252323AB}"/>
                </a:ext>
              </a:extLst>
            </p:cNvPr>
            <p:cNvSpPr/>
            <p:nvPr/>
          </p:nvSpPr>
          <p:spPr>
            <a:xfrm>
              <a:off x="2414380" y="5108366"/>
              <a:ext cx="2305050" cy="42019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exploitation</a:t>
              </a:r>
              <a:r>
                <a:rPr lang="fr-FR" sz="1400" kern="1200" dirty="0"/>
                <a:t> </a:t>
              </a:r>
              <a:r>
                <a:rPr lang="fr-FR" sz="1400" kern="1200" dirty="0" smtClean="0"/>
                <a:t>de systèmes </a:t>
              </a:r>
              <a:r>
                <a:rPr lang="fr-FR" sz="1400" kern="1200" dirty="0" err="1" smtClean="0"/>
                <a:t>EnR</a:t>
              </a:r>
              <a:endParaRPr lang="fr-FR" sz="1400" kern="1200" dirty="0"/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2C77FE-D9E7-1B60-1732-D8A6501F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2581" y="6413500"/>
            <a:ext cx="2743200" cy="365125"/>
          </a:xfrm>
        </p:spPr>
        <p:txBody>
          <a:bodyPr/>
          <a:lstStyle/>
          <a:p>
            <a:fld id="{6CBC1664-E438-4CF2-A7FF-0D549CB4C395}" type="slidenum">
              <a:rPr lang="fr-FR" smtClean="0"/>
              <a:t>11</a:t>
            </a:fld>
            <a:endParaRPr lang="fr-FR"/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1857374" y="95250"/>
            <a:ext cx="9086851" cy="773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 smtClean="0"/>
              <a:t>Liens Métiers/Activités</a:t>
            </a:r>
            <a:endParaRPr lang="fr-FR" sz="4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5166606" y="832919"/>
            <a:ext cx="5806193" cy="5943604"/>
            <a:chOff x="5166607" y="974682"/>
            <a:chExt cx="5381622" cy="5883318"/>
          </a:xfrm>
        </p:grpSpPr>
        <p:grpSp>
          <p:nvGrpSpPr>
            <p:cNvPr id="6" name="Groupe 5"/>
            <p:cNvGrpSpPr/>
            <p:nvPr/>
          </p:nvGrpSpPr>
          <p:grpSpPr>
            <a:xfrm>
              <a:off x="5166607" y="974682"/>
              <a:ext cx="5381622" cy="5883318"/>
              <a:chOff x="6524626" y="917532"/>
              <a:chExt cx="5381622" cy="5883318"/>
            </a:xfrm>
          </p:grpSpPr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18AC9D36-9479-08CC-C446-F4BB390CB308}"/>
                  </a:ext>
                </a:extLst>
              </p:cNvPr>
              <p:cNvSpPr/>
              <p:nvPr/>
            </p:nvSpPr>
            <p:spPr>
              <a:xfrm>
                <a:off x="6543135" y="972360"/>
                <a:ext cx="5363113" cy="5828490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12" name="Rectangle : coins arrondis 4">
                <a:extLst>
                  <a:ext uri="{FF2B5EF4-FFF2-40B4-BE49-F238E27FC236}">
                    <a16:creationId xmlns:a16="http://schemas.microsoft.com/office/drawing/2014/main" id="{70F46684-F630-E564-73FB-4464DA3B789F}"/>
                  </a:ext>
                </a:extLst>
              </p:cNvPr>
              <p:cNvSpPr txBox="1"/>
              <p:nvPr/>
            </p:nvSpPr>
            <p:spPr>
              <a:xfrm>
                <a:off x="6524626" y="917532"/>
                <a:ext cx="5326498" cy="5608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Activités</a:t>
                </a:r>
              </a:p>
            </p:txBody>
          </p:sp>
        </p:grpSp>
        <p:sp>
          <p:nvSpPr>
            <p:cNvPr id="58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261074" y="1413177"/>
              <a:ext cx="5216320" cy="5220257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ou du bâtiment incluant des 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Concevoir et optimiser une installation </a:t>
              </a:r>
              <a:r>
                <a:rPr lang="fr-FR" sz="1400" dirty="0">
                  <a:solidFill>
                    <a:schemeClr val="bg1"/>
                  </a:solidFill>
                </a:rPr>
                <a:t>innovante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à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renouvelables : planifier les différentes étapes, les coordonner, assurer le suivi des moyens humains et le respect du cahier de charges (délais, coûts)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Analyser, diagnostiquer et évaluer un système ou une installation énergétique (audit et diagnostic énergétiques)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Conseiller et préconiser des solutions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d'améliorations d'une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installation à énergie renouvelable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Assurer une veille technologique et réglementaire sur les technologies innovantes dans le domaine des énergies renouvelables et décarbonées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une installation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Accompagner et élaborer des politiques énergétiques 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Former et sensibiliser à la transition énergétique</a:t>
              </a:r>
              <a:endParaRPr lang="fr-FR" sz="1400" b="1" dirty="0">
                <a:solidFill>
                  <a:srgbClr val="EF7D0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02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337682" y="966274"/>
            <a:ext cx="2444389" cy="5809440"/>
            <a:chOff x="2337682" y="1047751"/>
            <a:chExt cx="2444389" cy="5809440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C3550CB-88D9-A168-1A61-C29250958A9B}"/>
                </a:ext>
              </a:extLst>
            </p:cNvPr>
            <p:cNvGrpSpPr/>
            <p:nvPr/>
          </p:nvGrpSpPr>
          <p:grpSpPr>
            <a:xfrm>
              <a:off x="2337682" y="1047751"/>
              <a:ext cx="2444389" cy="5809440"/>
              <a:chOff x="6467476" y="1105148"/>
              <a:chExt cx="2444389" cy="5418667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92002579-BCE1-CD23-4C0B-74DC9BE218EE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31" name="Rectangle : coins arrondis 4">
                <a:extLst>
                  <a:ext uri="{FF2B5EF4-FFF2-40B4-BE49-F238E27FC236}">
                    <a16:creationId xmlns:a16="http://schemas.microsoft.com/office/drawing/2014/main" id="{B6152B3C-8826-11D9-971E-3CEC7423A656}"/>
                  </a:ext>
                </a:extLst>
              </p:cNvPr>
              <p:cNvSpPr txBox="1"/>
              <p:nvPr/>
            </p:nvSpPr>
            <p:spPr>
              <a:xfrm>
                <a:off x="6467476" y="1116915"/>
                <a:ext cx="2419350" cy="5213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Métiers</a:t>
                </a:r>
              </a:p>
            </p:txBody>
          </p:sp>
        </p:grpSp>
        <p:sp>
          <p:nvSpPr>
            <p:cNvPr id="115" name="Rectangle : coins arrondis 114">
              <a:extLst>
                <a:ext uri="{FF2B5EF4-FFF2-40B4-BE49-F238E27FC236}">
                  <a16:creationId xmlns:a16="http://schemas.microsoft.com/office/drawing/2014/main" id="{46897840-B03E-1A22-71E3-41D6B5986DAC}"/>
                </a:ext>
              </a:extLst>
            </p:cNvPr>
            <p:cNvSpPr/>
            <p:nvPr/>
          </p:nvSpPr>
          <p:spPr>
            <a:xfrm>
              <a:off x="2442456" y="1581150"/>
              <a:ext cx="2238375" cy="1638300"/>
            </a:xfrm>
            <a:prstGeom prst="roundRect">
              <a:avLst>
                <a:gd name="adj" fmla="val 6267"/>
              </a:avLst>
            </a:prstGeom>
            <a:solidFill>
              <a:schemeClr val="accent1">
                <a:alpha val="49000"/>
              </a:schemeClr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CD07F7B2-C641-3D60-E208-792B518E5214}"/>
                </a:ext>
              </a:extLst>
            </p:cNvPr>
            <p:cNvSpPr/>
            <p:nvPr/>
          </p:nvSpPr>
          <p:spPr>
            <a:xfrm>
              <a:off x="2556508" y="2317541"/>
              <a:ext cx="2039937" cy="3304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Chef de projet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AA6D1313-739A-ACC6-EC3A-9AD7985ABA5A}"/>
                </a:ext>
              </a:extLst>
            </p:cNvPr>
            <p:cNvSpPr/>
            <p:nvPr/>
          </p:nvSpPr>
          <p:spPr>
            <a:xfrm>
              <a:off x="2566033" y="3289091"/>
              <a:ext cx="2039937" cy="4256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bureau d’étude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864CA080-E9D9-CC73-791D-6A509349984F}"/>
                </a:ext>
              </a:extLst>
            </p:cNvPr>
            <p:cNvSpPr/>
            <p:nvPr/>
          </p:nvSpPr>
          <p:spPr>
            <a:xfrm>
              <a:off x="2566033" y="3781426"/>
              <a:ext cx="2039937" cy="48577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 smtClean="0"/>
                <a:t>Ingénieur-chercheur </a:t>
              </a:r>
              <a:r>
                <a:rPr lang="fr-FR" sz="1600" kern="1200" dirty="0"/>
                <a:t>R&amp;D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B8C4E8FB-9B0B-0E40-87A5-2B9CD6FEF91D}"/>
                </a:ext>
              </a:extLst>
            </p:cNvPr>
            <p:cNvSpPr/>
            <p:nvPr/>
          </p:nvSpPr>
          <p:spPr>
            <a:xfrm>
              <a:off x="2575558" y="1669841"/>
              <a:ext cx="2039937" cy="51138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Responsable développement</a:t>
              </a:r>
              <a:r>
                <a:rPr lang="fr-FR" sz="1600" kern="1200" dirty="0"/>
                <a:t>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B360AFF3-462F-5185-817E-3C63D1CAA0C2}"/>
                </a:ext>
              </a:extLst>
            </p:cNvPr>
            <p:cNvSpPr/>
            <p:nvPr/>
          </p:nvSpPr>
          <p:spPr>
            <a:xfrm>
              <a:off x="2566033" y="557118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</a:t>
              </a:r>
              <a:r>
                <a:rPr lang="fr-FR" sz="1600" dirty="0" smtClean="0"/>
                <a:t>conseil en</a:t>
              </a:r>
              <a:r>
                <a:rPr lang="fr-FR" sz="1600" kern="1200" dirty="0" smtClean="0"/>
                <a:t> </a:t>
              </a:r>
              <a:r>
                <a:rPr lang="fr-FR" sz="1600" kern="1200" dirty="0"/>
                <a:t>énergétique</a:t>
              </a: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572176B9-BDF9-08C1-C603-0C241270AC5E}"/>
                </a:ext>
              </a:extLst>
            </p:cNvPr>
            <p:cNvSpPr/>
            <p:nvPr/>
          </p:nvSpPr>
          <p:spPr>
            <a:xfrm>
              <a:off x="2566033" y="615486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kern="1200" dirty="0">
                  <a:solidFill>
                    <a:srgbClr val="EF7D00"/>
                  </a:solidFill>
                </a:rPr>
                <a:t>Ingénieur </a:t>
              </a:r>
              <a:r>
                <a:rPr lang="fr-FR" sz="1600" b="1" kern="1200" dirty="0" smtClean="0">
                  <a:solidFill>
                    <a:srgbClr val="EF7D00"/>
                  </a:solidFill>
                </a:rPr>
                <a:t>énergétique du bâtiment</a:t>
              </a:r>
              <a:endParaRPr lang="fr-FR" sz="1600" b="1" kern="1200" dirty="0">
                <a:solidFill>
                  <a:srgbClr val="EF7D00"/>
                </a:solidFill>
              </a:endParaRPr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C2549213-DE54-4F58-7FCF-C91613742F50}"/>
                </a:ext>
              </a:extLst>
            </p:cNvPr>
            <p:cNvSpPr/>
            <p:nvPr/>
          </p:nvSpPr>
          <p:spPr>
            <a:xfrm>
              <a:off x="2546983" y="2774741"/>
              <a:ext cx="2039937" cy="3685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Chargé</a:t>
              </a:r>
              <a:r>
                <a:rPr lang="fr-FR" sz="1600" kern="1200" dirty="0"/>
                <a:t> d’affaires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C135A24A-A897-8260-108F-5AD4852360C2}"/>
                </a:ext>
              </a:extLst>
            </p:cNvPr>
            <p:cNvSpPr/>
            <p:nvPr/>
          </p:nvSpPr>
          <p:spPr>
            <a:xfrm>
              <a:off x="2413882" y="4299367"/>
              <a:ext cx="2305050" cy="37475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conception de systèmes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8242B6AC-CE62-8510-E9BA-FDB6EE599EC0}"/>
                </a:ext>
              </a:extLst>
            </p:cNvPr>
            <p:cNvSpPr/>
            <p:nvPr/>
          </p:nvSpPr>
          <p:spPr>
            <a:xfrm>
              <a:off x="2444112" y="4704101"/>
              <a:ext cx="2305050" cy="38646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production de systèmes 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6748D85C-8BDF-4D10-52B7-05C3252323AB}"/>
                </a:ext>
              </a:extLst>
            </p:cNvPr>
            <p:cNvSpPr/>
            <p:nvPr/>
          </p:nvSpPr>
          <p:spPr>
            <a:xfrm>
              <a:off x="2414380" y="5108366"/>
              <a:ext cx="2305050" cy="42019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exploitation</a:t>
              </a:r>
              <a:r>
                <a:rPr lang="fr-FR" sz="1400" kern="1200" dirty="0"/>
                <a:t> </a:t>
              </a:r>
              <a:r>
                <a:rPr lang="fr-FR" sz="1400" kern="1200" dirty="0" smtClean="0"/>
                <a:t>de systèmes </a:t>
              </a:r>
              <a:r>
                <a:rPr lang="fr-FR" sz="1400" kern="1200" dirty="0" err="1" smtClean="0"/>
                <a:t>EnR</a:t>
              </a:r>
              <a:endParaRPr lang="fr-FR" sz="1400" kern="1200" dirty="0"/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2C77FE-D9E7-1B60-1732-D8A6501F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2581" y="6413500"/>
            <a:ext cx="2743200" cy="365125"/>
          </a:xfrm>
        </p:spPr>
        <p:txBody>
          <a:bodyPr/>
          <a:lstStyle/>
          <a:p>
            <a:fld id="{6CBC1664-E438-4CF2-A7FF-0D549CB4C395}" type="slidenum">
              <a:rPr lang="fr-FR" smtClean="0"/>
              <a:t>12</a:t>
            </a:fld>
            <a:endParaRPr lang="fr-FR"/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1857374" y="95250"/>
            <a:ext cx="9086851" cy="773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 smtClean="0"/>
              <a:t>Liens Métiers/Activités</a:t>
            </a:r>
            <a:endParaRPr lang="fr-FR" sz="4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5166606" y="832919"/>
            <a:ext cx="5806193" cy="5943604"/>
            <a:chOff x="5166607" y="974682"/>
            <a:chExt cx="5381622" cy="5883318"/>
          </a:xfrm>
        </p:grpSpPr>
        <p:grpSp>
          <p:nvGrpSpPr>
            <p:cNvPr id="6" name="Groupe 5"/>
            <p:cNvGrpSpPr/>
            <p:nvPr/>
          </p:nvGrpSpPr>
          <p:grpSpPr>
            <a:xfrm>
              <a:off x="5166607" y="974682"/>
              <a:ext cx="5381622" cy="5883318"/>
              <a:chOff x="6524626" y="917532"/>
              <a:chExt cx="5381622" cy="5883318"/>
            </a:xfrm>
          </p:grpSpPr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18AC9D36-9479-08CC-C446-F4BB390CB308}"/>
                  </a:ext>
                </a:extLst>
              </p:cNvPr>
              <p:cNvSpPr/>
              <p:nvPr/>
            </p:nvSpPr>
            <p:spPr>
              <a:xfrm>
                <a:off x="6543135" y="972360"/>
                <a:ext cx="5363113" cy="5828490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12" name="Rectangle : coins arrondis 4">
                <a:extLst>
                  <a:ext uri="{FF2B5EF4-FFF2-40B4-BE49-F238E27FC236}">
                    <a16:creationId xmlns:a16="http://schemas.microsoft.com/office/drawing/2014/main" id="{70F46684-F630-E564-73FB-4464DA3B789F}"/>
                  </a:ext>
                </a:extLst>
              </p:cNvPr>
              <p:cNvSpPr txBox="1"/>
              <p:nvPr/>
            </p:nvSpPr>
            <p:spPr>
              <a:xfrm>
                <a:off x="6524626" y="917532"/>
                <a:ext cx="5326498" cy="5608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Activités</a:t>
                </a:r>
              </a:p>
            </p:txBody>
          </p:sp>
        </p:grpSp>
        <p:sp>
          <p:nvSpPr>
            <p:cNvPr id="58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261074" y="1486850"/>
              <a:ext cx="5216320" cy="5209732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ou du bâtiment incluant des 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Concevoir et optimiser une installation </a:t>
              </a:r>
              <a:r>
                <a:rPr lang="fr-FR" sz="1400" dirty="0">
                  <a:solidFill>
                    <a:schemeClr val="bg1"/>
                  </a:solidFill>
                </a:rPr>
                <a:t>innovante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à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renouvelables : planifier les différentes étapes, les coordonner, assurer le suivi des moyens humains et le respect du cahier de charges (délais, coûts)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Analyser, diagnostiquer et évaluer un système ou une installation énergétique (audit et diagnostic énergétiques)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Conseiller et préconiser des solutions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d'améliorations d'une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installation à énergie renouvelable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Assurer une veille technologique et réglementaire sur les technologies innovantes dans le domaine des énergies renouvelables et décarbonées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une installation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Accompagner et élaborer des politiques énergétiques 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090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13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Caractériser le potentiel des différents gisements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Dimensionner les composants et les systèmes de captation, conversion, stockage et transport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Modéliser et développer les composants et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 smtClean="0">
                  <a:solidFill>
                    <a:srgbClr val="EF7D00"/>
                  </a:solidFill>
                </a:rPr>
                <a:t>Intégrer </a:t>
              </a:r>
              <a:r>
                <a:rPr lang="fr-FR" sz="1400" b="1" dirty="0">
                  <a:solidFill>
                    <a:srgbClr val="EF7D00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Appliquer 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Prendre en compte les problématiques d’aménagement du territoire, d’intégration urbanistique et paysagère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Evaluer les coûts d’un projet </a:t>
              </a:r>
              <a:r>
                <a:rPr lang="fr-FR" sz="1400" b="1" dirty="0" err="1">
                  <a:solidFill>
                    <a:srgbClr val="EF7D00"/>
                  </a:solidFill>
                </a:rPr>
                <a:t>EnR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Savoir communiquer sur les systèmes </a:t>
              </a:r>
              <a:r>
                <a:rPr lang="fr-FR" sz="1400" dirty="0" err="1" smtClean="0">
                  <a:solidFill>
                    <a:schemeClr val="bg1"/>
                  </a:solidFill>
                </a:rPr>
                <a:t>EnR</a:t>
              </a:r>
              <a:endParaRPr lang="fr-FR" sz="1400" dirty="0" smtClean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Connaître </a:t>
              </a:r>
              <a:r>
                <a:rPr lang="fr-FR" sz="1400" dirty="0">
                  <a:solidFill>
                    <a:schemeClr val="bg1"/>
                  </a:solidFill>
                </a:rPr>
                <a:t>les technologies existantes et émergentes dans le domaine de l’énergie </a:t>
              </a:r>
              <a:endParaRPr lang="fr-FR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b="1" dirty="0" smtClean="0">
                  <a:solidFill>
                    <a:srgbClr val="EF7D00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b="1" dirty="0">
                  <a:solidFill>
                    <a:srgbClr val="EF7D00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b="1" dirty="0" smtClean="0">
                  <a:solidFill>
                    <a:srgbClr val="EF7D00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b="1" dirty="0">
                  <a:solidFill>
                    <a:srgbClr val="EF7D00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Concevoir et optimiser une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installation</a:t>
              </a:r>
              <a:r>
                <a:rPr lang="fr-FR" sz="1400" dirty="0">
                  <a:solidFill>
                    <a:schemeClr val="bg1"/>
                  </a:solidFill>
                </a:rPr>
                <a:t> innovante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à 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renouvelables : planifier les différentes étapes, les coordonner, assurer le suivi des moyens humains et le respect du cahier de charges (délais, coûts)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Analyser, diagnostiquer et évaluer un système ou une installation énergétique (audit et diagnostic énergétiques)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installation à énergie renouvelable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Assurer une veille technologique et réglementaire sur les technologies innovantes dans le domaine des énergies renouvelables et décarbonées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une installation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Accompagner et élaborer des politiques énergétiques 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447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14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Caractériser le potentiel des différents gisements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Dimensionner les composants et les systèmes de captation, conversion, stockage et transport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Modéliser et développer les composants et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 smtClean="0">
                  <a:solidFill>
                    <a:srgbClr val="EF7D00"/>
                  </a:solidFill>
                </a:rPr>
                <a:t>Intégrer </a:t>
              </a:r>
              <a:r>
                <a:rPr lang="fr-FR" sz="1400" b="1" dirty="0">
                  <a:solidFill>
                    <a:srgbClr val="EF7D00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Appliquer 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Prendre en compte les problématiques d’aménagement du territoire, d’intégration urbanistique et paysagère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Evaluer les coûts d’un projet </a:t>
              </a:r>
              <a:r>
                <a:rPr lang="fr-FR" sz="1400" dirty="0" err="1">
                  <a:solidFill>
                    <a:schemeClr val="bg1"/>
                  </a:solidFill>
                </a:rPr>
                <a:t>EnR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Savoir communiquer sur les systèmes </a:t>
              </a:r>
              <a:r>
                <a:rPr lang="fr-FR" sz="1400" b="1" dirty="0" err="1" smtClean="0">
                  <a:solidFill>
                    <a:srgbClr val="EF7D00"/>
                  </a:solidFill>
                </a:rPr>
                <a:t>EnR</a:t>
              </a:r>
              <a:endParaRPr lang="fr-FR" sz="1400" b="1" dirty="0" smtClean="0">
                <a:solidFill>
                  <a:srgbClr val="EF7D00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Connaître </a:t>
              </a:r>
              <a:r>
                <a:rPr lang="fr-FR" sz="1400" dirty="0">
                  <a:solidFill>
                    <a:schemeClr val="bg1"/>
                  </a:solidFill>
                </a:rPr>
                <a:t>les technologies existantes et émergentes dans le domaine de l’énergie </a:t>
              </a:r>
              <a:endParaRPr lang="fr-FR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</a:rPr>
                <a:t>Elaborer des scénarios et proposer des solutions à énergies renouvelables répondant aux besoins exprimés par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l'exploitant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Concevoir et optimiser une </a:t>
              </a:r>
              <a:r>
                <a:rPr lang="fr-FR" sz="1400" dirty="0" smtClean="0">
                  <a:solidFill>
                    <a:schemeClr val="bg1"/>
                  </a:solidFill>
                </a:rPr>
                <a:t>installation</a:t>
              </a:r>
              <a:r>
                <a:rPr lang="fr-FR" sz="1400" dirty="0">
                  <a:solidFill>
                    <a:schemeClr val="bg1"/>
                  </a:solidFill>
                </a:rPr>
                <a:t> innovante</a:t>
              </a:r>
              <a:r>
                <a:rPr lang="fr-FR" sz="1400" dirty="0" smtClean="0">
                  <a:solidFill>
                    <a:schemeClr val="bg1"/>
                  </a:solidFill>
                </a:rPr>
                <a:t> </a:t>
              </a:r>
              <a:r>
                <a:rPr lang="fr-FR" sz="1400" dirty="0">
                  <a:solidFill>
                    <a:schemeClr val="bg1"/>
                  </a:solidFill>
                </a:rPr>
                <a:t>à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: planifier les différentes étapes, les coordonner, assurer le suivi des moyens humains et le respect du cahier de charges (délais, coûts)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Analyser, diagnostiquer et évaluer un système ou une installation énergétique (audit et diagnostic énergétiques)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</a:rPr>
                <a:t>installation à énergie renouvelable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Assurer une veille technologique et réglementaire sur les technologies innovantes dans le domaine des énergies renouvelables et décarbonées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</a:rPr>
                <a:t>une installation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Accompagner et élaborer des politiques énergétiques 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534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15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Caractériser le potentiel des différents gisements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Dimensionner les composants et les systèmes de captation, conversion, stockage et transport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Modéliser et développer les composants et systèmes de captation, conversion, stockage et transport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Intégrer </a:t>
              </a:r>
              <a:r>
                <a:rPr lang="fr-FR" sz="1400" dirty="0">
                  <a:solidFill>
                    <a:schemeClr val="bg1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Appliquer 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Prendre en compte les problématiques d’aménagement du territoire, d’intégration urbanistique et paysagère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Evaluer les coûts d’un projet </a:t>
              </a:r>
              <a:r>
                <a:rPr lang="fr-FR" sz="1400" dirty="0" err="1">
                  <a:solidFill>
                    <a:schemeClr val="bg1"/>
                  </a:solidFill>
                </a:rPr>
                <a:t>EnR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Savoir communiquer sur les systèmes </a:t>
              </a:r>
              <a:r>
                <a:rPr lang="fr-FR" sz="1400" dirty="0" err="1" smtClean="0">
                  <a:solidFill>
                    <a:schemeClr val="bg1"/>
                  </a:solidFill>
                </a:rPr>
                <a:t>EnR</a:t>
              </a:r>
              <a:endParaRPr lang="fr-FR" sz="1400" dirty="0" smtClean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Connaître </a:t>
              </a:r>
              <a:r>
                <a:rPr lang="fr-FR" sz="1400" dirty="0">
                  <a:solidFill>
                    <a:schemeClr val="bg1"/>
                  </a:solidFill>
                </a:rPr>
                <a:t>les technologies existantes et émergentes dans le domaine de l’énergie </a:t>
              </a:r>
              <a:endParaRPr lang="fr-FR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</a:rPr>
                <a:t>Concevoir et optimiser une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installation innovante </a:t>
              </a:r>
              <a:r>
                <a:rPr lang="fr-FR" sz="1400" b="1" dirty="0">
                  <a:solidFill>
                    <a:srgbClr val="EF7D00"/>
                  </a:solidFill>
                </a:rPr>
                <a:t>à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: planifier les différentes étapes, les coordonner, assurer le suivi des moyens humains et le respect du cahier de charges (délais, coûts)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Analyser, diagnostiquer et évaluer un système ou une installation énergétique (audit et diagnostic énergétiques)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</a:rPr>
                <a:t>installation à énergie renouvelable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Assurer une veille technologique et réglementaire sur les technologies innovantes dans le domaine des énergies renouvelables et décarbonées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</a:rPr>
                <a:t>une installation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Accompagner et élaborer des politiques énergétiques 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788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16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Caractériser le potentiel des différents gisements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Dimensionner les composants et les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Modéliser et développer les composants et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Intégrer </a:t>
              </a:r>
              <a:r>
                <a:rPr lang="fr-FR" sz="1400" dirty="0">
                  <a:solidFill>
                    <a:schemeClr val="bg1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Appliquer 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Prendre en compte les problématiques d’aménagement du territoire, d’intégration urbanistique et paysagère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Evaluer les coûts d’un projet </a:t>
              </a:r>
              <a:r>
                <a:rPr lang="fr-FR" sz="1400" b="1" dirty="0" err="1">
                  <a:solidFill>
                    <a:srgbClr val="EF7D00"/>
                  </a:solidFill>
                </a:rPr>
                <a:t>EnR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Savoir communiquer sur les systèmes </a:t>
              </a:r>
              <a:r>
                <a:rPr lang="fr-FR" sz="1400" dirty="0" err="1" smtClean="0">
                  <a:solidFill>
                    <a:schemeClr val="bg1"/>
                  </a:solidFill>
                </a:rPr>
                <a:t>EnR</a:t>
              </a:r>
              <a:endParaRPr lang="fr-FR" sz="1400" dirty="0" smtClean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Connaître </a:t>
              </a:r>
              <a:r>
                <a:rPr lang="fr-FR" sz="1400" dirty="0">
                  <a:solidFill>
                    <a:schemeClr val="bg1"/>
                  </a:solidFill>
                </a:rPr>
                <a:t>les technologies existantes et émergentes dans le domaine de l’énergie </a:t>
              </a:r>
              <a:endParaRPr lang="fr-FR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Concevoir et optimiser une </a:t>
              </a:r>
              <a:r>
                <a:rPr lang="fr-FR" sz="1400" dirty="0" smtClean="0">
                  <a:solidFill>
                    <a:schemeClr val="bg1"/>
                  </a:solidFill>
                </a:rPr>
                <a:t>installation</a:t>
              </a:r>
              <a:r>
                <a:rPr lang="fr-FR" sz="1400" dirty="0">
                  <a:solidFill>
                    <a:schemeClr val="bg1"/>
                  </a:solidFill>
                </a:rPr>
                <a:t> innovante</a:t>
              </a:r>
              <a:r>
                <a:rPr lang="fr-FR" sz="1400" dirty="0" smtClean="0">
                  <a:solidFill>
                    <a:schemeClr val="bg1"/>
                  </a:solidFill>
                </a:rPr>
                <a:t> </a:t>
              </a:r>
              <a:r>
                <a:rPr lang="fr-FR" sz="1400" dirty="0">
                  <a:solidFill>
                    <a:schemeClr val="bg1"/>
                  </a:solidFill>
                </a:rPr>
                <a:t>à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</a:rPr>
                <a:t>Gérer des projets d’installations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</a:rPr>
                <a:t>renouvelables : planifier les différentes étapes, les coordonner, assurer le suivi des moyens humains et le respect du cahier de charges (délais, coûts)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Analyser, diagnostiquer et évaluer un système ou une installation énergétique (audit et diagnostic énergétiques)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</a:rPr>
                <a:t>installation à énergie renouvelable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Assurer une veille technologique et réglementaire sur les technologies innovantes dans le domaine des énergies renouvelables et décarbonées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</a:rPr>
                <a:t>une installation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Accompagner et élaborer des politiques énergétiques 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376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17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Caractériser le potentiel des différents gisements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Dimensionner les composants et les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Modéliser et développer les composants et systèmes de captation, conversion, stockage et transport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Intégrer </a:t>
              </a:r>
              <a:r>
                <a:rPr lang="fr-FR" sz="1400" dirty="0">
                  <a:solidFill>
                    <a:schemeClr val="bg1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Appliquer 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Prendre en compte les problématiques d’aménagement du territoire, d’intégration urbanistique et paysagère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Evaluer les coûts d’un projet </a:t>
              </a:r>
              <a:r>
                <a:rPr lang="fr-FR" sz="1400" dirty="0" err="1">
                  <a:solidFill>
                    <a:schemeClr val="bg1"/>
                  </a:solidFill>
                </a:rPr>
                <a:t>EnR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Savoir communiquer sur les systèmes </a:t>
              </a:r>
              <a:r>
                <a:rPr lang="fr-FR" sz="1400" dirty="0" err="1" smtClean="0">
                  <a:solidFill>
                    <a:schemeClr val="bg1"/>
                  </a:solidFill>
                </a:rPr>
                <a:t>EnR</a:t>
              </a:r>
              <a:endParaRPr lang="fr-FR" sz="1400" dirty="0" smtClean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Connaître </a:t>
              </a:r>
              <a:r>
                <a:rPr lang="fr-FR" sz="1400" dirty="0">
                  <a:solidFill>
                    <a:schemeClr val="bg1"/>
                  </a:solidFill>
                </a:rPr>
                <a:t>les technologies existantes et émergentes dans le domaine de l’énergie </a:t>
              </a:r>
              <a:endParaRPr lang="fr-FR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Concevoir et optimiser une </a:t>
              </a:r>
              <a:r>
                <a:rPr lang="fr-FR" sz="1400" dirty="0" smtClean="0">
                  <a:solidFill>
                    <a:schemeClr val="bg1"/>
                  </a:solidFill>
                </a:rPr>
                <a:t>installation</a:t>
              </a:r>
              <a:r>
                <a:rPr lang="fr-FR" sz="1400" dirty="0">
                  <a:solidFill>
                    <a:schemeClr val="bg1"/>
                  </a:solidFill>
                </a:rPr>
                <a:t> innovante</a:t>
              </a:r>
              <a:r>
                <a:rPr lang="fr-FR" sz="1400" dirty="0" smtClean="0">
                  <a:solidFill>
                    <a:schemeClr val="bg1"/>
                  </a:solidFill>
                </a:rPr>
                <a:t> </a:t>
              </a:r>
              <a:r>
                <a:rPr lang="fr-FR" sz="1400" dirty="0">
                  <a:solidFill>
                    <a:schemeClr val="bg1"/>
                  </a:solidFill>
                </a:rPr>
                <a:t>à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: planifier les différentes étapes, les coordonner, assurer le suivi des moyens humains et le respect du cahier de charges (délais, coûts)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</a:rPr>
                <a:t>Analyser, diagnostiquer et évaluer un système ou une installation énergétique (audit et diagnostic énergétiques)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</a:rPr>
                <a:t>installation à énergie renouvelable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Assurer une veille technologique et réglementaire sur les technologies innovantes dans le domaine des énergies renouvelables et décarbonées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</a:rPr>
                <a:t>une installation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Accompagner et élaborer des politiques énergétiques 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69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18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Caractériser le potentiel des différents gisements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Dimensionner les composants et les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Modéliser et développer les composants et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Intégrer </a:t>
              </a:r>
              <a:r>
                <a:rPr lang="fr-FR" sz="1400" dirty="0">
                  <a:solidFill>
                    <a:schemeClr val="bg1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 smtClean="0">
                  <a:solidFill>
                    <a:srgbClr val="EF7D00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Appliquer </a:t>
              </a:r>
              <a:r>
                <a:rPr lang="fr-FR" sz="1400" dirty="0">
                  <a:solidFill>
                    <a:schemeClr val="bg1"/>
                  </a:solidFill>
                </a:rPr>
                <a:t>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Prendre en compte les problématiques d’aménagement du territoire, d’intégration urbanistique et paysagère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Evaluer les coûts d’un projet </a:t>
              </a:r>
              <a:r>
                <a:rPr lang="fr-FR" sz="1400" dirty="0" err="1">
                  <a:solidFill>
                    <a:schemeClr val="bg1"/>
                  </a:solidFill>
                </a:rPr>
                <a:t>EnR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Savoir communiquer sur les systèmes </a:t>
              </a:r>
              <a:r>
                <a:rPr lang="fr-FR" sz="1400" b="1" dirty="0" err="1" smtClean="0">
                  <a:solidFill>
                    <a:srgbClr val="EF7D00"/>
                  </a:solidFill>
                </a:rPr>
                <a:t>EnR</a:t>
              </a:r>
              <a:endParaRPr lang="fr-FR" sz="1400" b="1" dirty="0" smtClean="0">
                <a:solidFill>
                  <a:srgbClr val="EF7D00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Connaître </a:t>
              </a:r>
              <a:r>
                <a:rPr lang="fr-FR" sz="1400" dirty="0">
                  <a:solidFill>
                    <a:schemeClr val="bg1"/>
                  </a:solidFill>
                </a:rPr>
                <a:t>les technologies existantes et émergentes dans le domaine de l’énergie </a:t>
              </a:r>
              <a:endParaRPr lang="fr-FR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Concevoir et optimiser une </a:t>
              </a:r>
              <a:r>
                <a:rPr lang="fr-FR" sz="1400" dirty="0" smtClean="0">
                  <a:solidFill>
                    <a:schemeClr val="bg1"/>
                  </a:solidFill>
                </a:rPr>
                <a:t>installation</a:t>
              </a:r>
              <a:r>
                <a:rPr lang="fr-FR" sz="1400" dirty="0">
                  <a:solidFill>
                    <a:schemeClr val="bg1"/>
                  </a:solidFill>
                </a:rPr>
                <a:t> innovante</a:t>
              </a:r>
              <a:r>
                <a:rPr lang="fr-FR" sz="1400" dirty="0" smtClean="0">
                  <a:solidFill>
                    <a:schemeClr val="bg1"/>
                  </a:solidFill>
                </a:rPr>
                <a:t> </a:t>
              </a:r>
              <a:r>
                <a:rPr lang="fr-FR" sz="1400" dirty="0">
                  <a:solidFill>
                    <a:schemeClr val="bg1"/>
                  </a:solidFill>
                </a:rPr>
                <a:t>à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: planifier les différentes étapes, les coordonner, assurer le suivi des moyens humains et le respect du cahier de charges (délais, coûts)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Analyser, diagnostiquer et évaluer un système ou une installation énergétique (audit et diagnostic énergétiques)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</a:rPr>
                <a:t>Conseiller et préconiser des solutions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d'améliorations d'une </a:t>
              </a:r>
              <a:r>
                <a:rPr lang="fr-FR" sz="1400" b="1" dirty="0">
                  <a:solidFill>
                    <a:srgbClr val="EF7D00"/>
                  </a:solidFill>
                </a:rPr>
                <a:t>installation à énergie renouvelable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Assurer une veille technologique et réglementaire sur les technologies innovantes dans le domaine des énergies renouvelables et décarbonées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</a:rPr>
                <a:t>une installation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Accompagner et élaborer des politiques énergétiques 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76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19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Caractériser le potentiel des différents gisements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Dimensionner les composants et les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Modéliser et développer les composants et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Intégrer </a:t>
              </a:r>
              <a:r>
                <a:rPr lang="fr-FR" sz="1400" dirty="0">
                  <a:solidFill>
                    <a:schemeClr val="bg1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Appliquer 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Prendre en compte les problématiques d’aménagement du territoire, d’intégration urbanistique et paysagère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Evaluer les coûts d’un projet </a:t>
              </a:r>
              <a:r>
                <a:rPr lang="fr-FR" sz="1400" dirty="0" err="1">
                  <a:solidFill>
                    <a:schemeClr val="bg1"/>
                  </a:solidFill>
                </a:rPr>
                <a:t>EnR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Savoir communiquer sur les systèmes </a:t>
              </a:r>
              <a:r>
                <a:rPr lang="fr-FR" sz="1400" dirty="0" err="1" smtClean="0">
                  <a:solidFill>
                    <a:schemeClr val="bg1"/>
                  </a:solidFill>
                </a:rPr>
                <a:t>EnR</a:t>
              </a:r>
              <a:endParaRPr lang="fr-FR" sz="1400" dirty="0" smtClean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 smtClean="0">
                  <a:solidFill>
                    <a:srgbClr val="EF7D00"/>
                  </a:solidFill>
                </a:rPr>
                <a:t>Connaître </a:t>
              </a:r>
              <a:r>
                <a:rPr lang="fr-FR" sz="1400" b="1" dirty="0">
                  <a:solidFill>
                    <a:srgbClr val="EF7D00"/>
                  </a:solidFill>
                </a:rPr>
                <a:t>les technologies existantes et émergentes dans le domaine de l’énergie </a:t>
              </a:r>
              <a:endParaRPr lang="fr-FR" sz="1400" b="1" dirty="0">
                <a:solidFill>
                  <a:srgbClr val="EF7D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Concevoir et optimiser une </a:t>
              </a:r>
              <a:r>
                <a:rPr lang="fr-FR" sz="1400" dirty="0" smtClean="0">
                  <a:solidFill>
                    <a:schemeClr val="bg1"/>
                  </a:solidFill>
                </a:rPr>
                <a:t>installation</a:t>
              </a:r>
              <a:r>
                <a:rPr lang="fr-FR" sz="1400" dirty="0">
                  <a:solidFill>
                    <a:schemeClr val="bg1"/>
                  </a:solidFill>
                </a:rPr>
                <a:t> innovante</a:t>
              </a:r>
              <a:r>
                <a:rPr lang="fr-FR" sz="1400" dirty="0" smtClean="0">
                  <a:solidFill>
                    <a:schemeClr val="bg1"/>
                  </a:solidFill>
                </a:rPr>
                <a:t> </a:t>
              </a:r>
              <a:r>
                <a:rPr lang="fr-FR" sz="1400" dirty="0">
                  <a:solidFill>
                    <a:schemeClr val="bg1"/>
                  </a:solidFill>
                </a:rPr>
                <a:t>à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: planifier les différentes étapes, les coordonner, assurer le suivi des moyens humains et le respect du cahier de charges (délais, coûts)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Analyser, diagnostiquer et évaluer un système ou une installation énergétique (audit et diagnostic énergétiques)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</a:rPr>
                <a:t>installation à énergie renouvelable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</a:rPr>
                <a:t>Assurer une veille technologique et réglementaire sur les technologies innovantes dans le domaine des énergies renouvelables et décarbonées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</a:rPr>
                <a:t>une installation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Accompagner et élaborer des politiques énergétiques 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02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4">
            <a:extLst>
              <a:ext uri="{FF2B5EF4-FFF2-40B4-BE49-F238E27FC236}">
                <a16:creationId xmlns:a16="http://schemas.microsoft.com/office/drawing/2014/main" id="{80D7A82D-04C2-6CC6-4D4F-3458EE52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4" y="259634"/>
            <a:ext cx="9086851" cy="885825"/>
          </a:xfrm>
        </p:spPr>
        <p:txBody>
          <a:bodyPr/>
          <a:lstStyle/>
          <a:p>
            <a:r>
              <a:rPr lang="fr-FR" dirty="0"/>
              <a:t>Approche </a:t>
            </a:r>
            <a:r>
              <a:rPr lang="fr-FR" dirty="0" smtClean="0"/>
              <a:t>par compétences</a:t>
            </a:r>
            <a:endParaRPr lang="fr-FR" dirty="0"/>
          </a:p>
        </p:txBody>
      </p:sp>
      <p:grpSp>
        <p:nvGrpSpPr>
          <p:cNvPr id="17" name="Groupe 16"/>
          <p:cNvGrpSpPr/>
          <p:nvPr/>
        </p:nvGrpSpPr>
        <p:grpSpPr>
          <a:xfrm>
            <a:off x="2677556" y="1769917"/>
            <a:ext cx="8040359" cy="3728937"/>
            <a:chOff x="2954956" y="1379503"/>
            <a:chExt cx="8040359" cy="3728937"/>
          </a:xfrm>
        </p:grpSpPr>
        <p:grpSp>
          <p:nvGrpSpPr>
            <p:cNvPr id="6" name="Google Shape;465;ge2a031cbc9_4_89">
              <a:extLst>
                <a:ext uri="{FF2B5EF4-FFF2-40B4-BE49-F238E27FC236}">
                  <a16:creationId xmlns:a16="http://schemas.microsoft.com/office/drawing/2014/main" id="{F48C34D6-A973-1B18-269F-9EFC8DCF4154}"/>
                </a:ext>
              </a:extLst>
            </p:cNvPr>
            <p:cNvGrpSpPr/>
            <p:nvPr/>
          </p:nvGrpSpPr>
          <p:grpSpPr>
            <a:xfrm>
              <a:off x="2954956" y="1379503"/>
              <a:ext cx="6692454" cy="3728937"/>
              <a:chOff x="2110670" y="2252764"/>
              <a:chExt cx="6718852" cy="4503378"/>
            </a:xfrm>
          </p:grpSpPr>
          <p:sp>
            <p:nvSpPr>
              <p:cNvPr id="7" name="Google Shape;466;ge2a031cbc9_4_89">
                <a:extLst>
                  <a:ext uri="{FF2B5EF4-FFF2-40B4-BE49-F238E27FC236}">
                    <a16:creationId xmlns:a16="http://schemas.microsoft.com/office/drawing/2014/main" id="{B4B85FAE-A7E6-0636-E6AC-CB4F61FD9497}"/>
                  </a:ext>
                </a:extLst>
              </p:cNvPr>
              <p:cNvSpPr txBox="1"/>
              <p:nvPr/>
            </p:nvSpPr>
            <p:spPr>
              <a:xfrm>
                <a:off x="3982719" y="2384137"/>
                <a:ext cx="2973960" cy="4831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  <a:tabLst/>
                  <a:defRPr/>
                </a:pPr>
                <a:r>
                  <a:rPr kumimoji="0" lang="fr-FR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rPr>
                  <a:t>Type de métiers -&gt; métiers</a:t>
                </a:r>
                <a:endParaRPr kumimoji="0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" name="Google Shape;467;ge2a031cbc9_4_89">
                <a:extLst>
                  <a:ext uri="{FF2B5EF4-FFF2-40B4-BE49-F238E27FC236}">
                    <a16:creationId xmlns:a16="http://schemas.microsoft.com/office/drawing/2014/main" id="{4CCF4DFB-C69E-7601-81B1-B1F3FA26AC11}"/>
                  </a:ext>
                </a:extLst>
              </p:cNvPr>
              <p:cNvSpPr/>
              <p:nvPr/>
            </p:nvSpPr>
            <p:spPr>
              <a:xfrm>
                <a:off x="3915781" y="2252764"/>
                <a:ext cx="3088826" cy="785816"/>
              </a:xfrm>
              <a:prstGeom prst="roundRect">
                <a:avLst>
                  <a:gd name="adj" fmla="val 16667"/>
                </a:avLst>
              </a:prstGeom>
              <a:noFill/>
              <a:ln w="57150" cap="flat" cmpd="sng">
                <a:solidFill>
                  <a:srgbClr val="95373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" name="Google Shape;468;ge2a031cbc9_4_89">
                <a:extLst>
                  <a:ext uri="{FF2B5EF4-FFF2-40B4-BE49-F238E27FC236}">
                    <a16:creationId xmlns:a16="http://schemas.microsoft.com/office/drawing/2014/main" id="{650C3FB4-CCB7-27C7-19DE-EEDC363CD74C}"/>
                  </a:ext>
                </a:extLst>
              </p:cNvPr>
              <p:cNvSpPr txBox="1"/>
              <p:nvPr/>
            </p:nvSpPr>
            <p:spPr>
              <a:xfrm>
                <a:off x="2115640" y="4824355"/>
                <a:ext cx="6708913" cy="4831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  <a:tabLst/>
                  <a:defRPr/>
                </a:pPr>
                <a:r>
                  <a:rPr lang="fr-FR" sz="2000" kern="0" dirty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</a:t>
                </a:r>
                <a:r>
                  <a:rPr kumimoji="0" lang="fr-FR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rPr>
                  <a:t>ompétences</a:t>
                </a:r>
                <a:r>
                  <a:rPr kumimoji="0" lang="fr-FR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rPr>
                  <a:t> cardinales -&gt; compétences</a:t>
                </a:r>
                <a:endParaRPr kumimoji="0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" name="Google Shape;469;ge2a031cbc9_4_89">
                <a:extLst>
                  <a:ext uri="{FF2B5EF4-FFF2-40B4-BE49-F238E27FC236}">
                    <a16:creationId xmlns:a16="http://schemas.microsoft.com/office/drawing/2014/main" id="{A6818B05-D83C-70C8-3A44-BDA6C36FD7EF}"/>
                  </a:ext>
                </a:extLst>
              </p:cNvPr>
              <p:cNvSpPr/>
              <p:nvPr/>
            </p:nvSpPr>
            <p:spPr>
              <a:xfrm>
                <a:off x="2110670" y="4672965"/>
                <a:ext cx="6718852" cy="785816"/>
              </a:xfrm>
              <a:prstGeom prst="roundRect">
                <a:avLst>
                  <a:gd name="adj" fmla="val 16667"/>
                </a:avLst>
              </a:prstGeom>
              <a:noFill/>
              <a:ln w="5715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470;ge2a031cbc9_4_89">
                <a:extLst>
                  <a:ext uri="{FF2B5EF4-FFF2-40B4-BE49-F238E27FC236}">
                    <a16:creationId xmlns:a16="http://schemas.microsoft.com/office/drawing/2014/main" id="{1A41FA54-885A-B2BB-6D93-CE13C0844CE5}"/>
                  </a:ext>
                </a:extLst>
              </p:cNvPr>
              <p:cNvSpPr txBox="1"/>
              <p:nvPr/>
            </p:nvSpPr>
            <p:spPr>
              <a:xfrm>
                <a:off x="4183533" y="6113199"/>
                <a:ext cx="2562769" cy="4831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  <a:tabLst/>
                  <a:defRPr/>
                </a:pPr>
                <a:r>
                  <a:rPr kumimoji="0" lang="fr-FR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rPr>
                  <a:t>UE -&gt; ECUE</a:t>
                </a:r>
                <a:endParaRPr kumimoji="0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471;ge2a031cbc9_4_89">
                <a:extLst>
                  <a:ext uri="{FF2B5EF4-FFF2-40B4-BE49-F238E27FC236}">
                    <a16:creationId xmlns:a16="http://schemas.microsoft.com/office/drawing/2014/main" id="{0828AB75-557B-B2D5-41D0-81F145D67C42}"/>
                  </a:ext>
                </a:extLst>
              </p:cNvPr>
              <p:cNvSpPr/>
              <p:nvPr/>
            </p:nvSpPr>
            <p:spPr>
              <a:xfrm>
                <a:off x="4184212" y="5970324"/>
                <a:ext cx="2571768" cy="785818"/>
              </a:xfrm>
              <a:prstGeom prst="roundRect">
                <a:avLst>
                  <a:gd name="adj" fmla="val 16667"/>
                </a:avLst>
              </a:prstGeom>
              <a:noFill/>
              <a:ln w="57150" cap="flat" cmpd="sng">
                <a:solidFill>
                  <a:srgbClr val="76923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472;ge2a031cbc9_4_89">
                <a:extLst>
                  <a:ext uri="{FF2B5EF4-FFF2-40B4-BE49-F238E27FC236}">
                    <a16:creationId xmlns:a16="http://schemas.microsoft.com/office/drawing/2014/main" id="{8C1D5399-8A55-C399-8BBF-9664D0E320DF}"/>
                  </a:ext>
                </a:extLst>
              </p:cNvPr>
              <p:cNvSpPr/>
              <p:nvPr/>
            </p:nvSpPr>
            <p:spPr>
              <a:xfrm rot="5400000">
                <a:off x="5288963" y="5594255"/>
                <a:ext cx="362267" cy="35719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gradFill>
                <a:gsLst>
                  <a:gs pos="0">
                    <a:srgbClr val="759336"/>
                  </a:gs>
                  <a:gs pos="80000">
                    <a:srgbClr val="99C247"/>
                  </a:gs>
                  <a:gs pos="100000">
                    <a:srgbClr val="9BC545"/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4509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473;ge2a031cbc9_4_89">
                <a:extLst>
                  <a:ext uri="{FF2B5EF4-FFF2-40B4-BE49-F238E27FC236}">
                    <a16:creationId xmlns:a16="http://schemas.microsoft.com/office/drawing/2014/main" id="{5BD9E692-E5BE-A79C-AC9E-C6B397BDF895}"/>
                  </a:ext>
                </a:extLst>
              </p:cNvPr>
              <p:cNvSpPr/>
              <p:nvPr/>
            </p:nvSpPr>
            <p:spPr>
              <a:xfrm rot="5400000">
                <a:off x="5262126" y="4316074"/>
                <a:ext cx="415941" cy="35719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gradFill>
                <a:gsLst>
                  <a:gs pos="0">
                    <a:srgbClr val="759336"/>
                  </a:gs>
                  <a:gs pos="80000">
                    <a:srgbClr val="99C247"/>
                  </a:gs>
                  <a:gs pos="100000">
                    <a:srgbClr val="9BC545"/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4509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" name="Google Shape;467;ge2a031cbc9_4_89">
                <a:extLst>
                  <a:ext uri="{FF2B5EF4-FFF2-40B4-BE49-F238E27FC236}">
                    <a16:creationId xmlns:a16="http://schemas.microsoft.com/office/drawing/2014/main" id="{D3F6EC3C-C66F-540B-2F01-E2EC4EF9D7FE}"/>
                  </a:ext>
                </a:extLst>
              </p:cNvPr>
              <p:cNvSpPr/>
              <p:nvPr/>
            </p:nvSpPr>
            <p:spPr>
              <a:xfrm>
                <a:off x="3514552" y="3414588"/>
                <a:ext cx="3911089" cy="785816"/>
              </a:xfrm>
              <a:prstGeom prst="roundRect">
                <a:avLst>
                  <a:gd name="adj" fmla="val 16667"/>
                </a:avLst>
              </a:prstGeom>
              <a:noFill/>
              <a:ln w="57150" cap="flat" cmpd="sng">
                <a:solidFill>
                  <a:srgbClr val="95373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r>
                  <a:rPr kumimoji="0" lang="fr-FR" sz="20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rPr>
                  <a:t>Activités cardinales -&gt; activités</a:t>
                </a:r>
                <a:endParaRPr kumimoji="0" sz="2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" name="Google Shape;473;ge2a031cbc9_4_89">
                <a:extLst>
                  <a:ext uri="{FF2B5EF4-FFF2-40B4-BE49-F238E27FC236}">
                    <a16:creationId xmlns:a16="http://schemas.microsoft.com/office/drawing/2014/main" id="{3C7C4F53-A1CC-06E4-6ADE-1F96D3C2DE8E}"/>
                  </a:ext>
                </a:extLst>
              </p:cNvPr>
              <p:cNvSpPr/>
              <p:nvPr/>
            </p:nvSpPr>
            <p:spPr>
              <a:xfrm rot="5400000">
                <a:off x="5262126" y="3119742"/>
                <a:ext cx="415941" cy="35719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gradFill>
                <a:gsLst>
                  <a:gs pos="0">
                    <a:srgbClr val="759336"/>
                  </a:gs>
                  <a:gs pos="80000">
                    <a:srgbClr val="99C247"/>
                  </a:gs>
                  <a:gs pos="100000">
                    <a:srgbClr val="9BC545"/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4509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" name="Google Shape;474;ge2a031cbc9_4_89">
              <a:extLst>
                <a:ext uri="{FF2B5EF4-FFF2-40B4-BE49-F238E27FC236}">
                  <a16:creationId xmlns:a16="http://schemas.microsoft.com/office/drawing/2014/main" id="{645C6D5C-89F9-AE33-8BEA-B7B4D3F4CC5B}"/>
                </a:ext>
              </a:extLst>
            </p:cNvPr>
            <p:cNvSpPr txBox="1"/>
            <p:nvPr/>
          </p:nvSpPr>
          <p:spPr>
            <a:xfrm>
              <a:off x="7742501" y="1406920"/>
              <a:ext cx="3252814" cy="40011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+ changement climatique</a:t>
              </a:r>
              <a:endParaRPr kumimoji="0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6F188470-A641-DB8D-28FF-CC517522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30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20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Caractériser le potentiel des différents gisements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Dimensionner les composants et les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Modéliser et développer les composants et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Intégrer </a:t>
              </a:r>
              <a:r>
                <a:rPr lang="fr-FR" sz="1400" dirty="0">
                  <a:solidFill>
                    <a:schemeClr val="bg1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Appliquer 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Prendre en compte les problématiques d’aménagement du territoire, d’intégration urbanistique et paysagère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Evaluer les coûts d’un projet </a:t>
              </a:r>
              <a:r>
                <a:rPr lang="fr-FR" sz="1400" dirty="0" err="1">
                  <a:solidFill>
                    <a:schemeClr val="bg1"/>
                  </a:solidFill>
                </a:rPr>
                <a:t>EnR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Savoir communiquer sur les systèmes </a:t>
              </a:r>
              <a:r>
                <a:rPr lang="fr-FR" sz="1400" b="1" dirty="0" err="1" smtClean="0">
                  <a:solidFill>
                    <a:srgbClr val="EF7D00"/>
                  </a:solidFill>
                </a:rPr>
                <a:t>EnR</a:t>
              </a:r>
              <a:endParaRPr lang="fr-FR" sz="1400" b="1" dirty="0" smtClean="0">
                <a:solidFill>
                  <a:srgbClr val="EF7D00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 smtClean="0">
                  <a:solidFill>
                    <a:srgbClr val="EF7D00"/>
                  </a:solidFill>
                </a:rPr>
                <a:t>Connaître </a:t>
              </a:r>
              <a:r>
                <a:rPr lang="fr-FR" sz="1400" b="1" dirty="0">
                  <a:solidFill>
                    <a:srgbClr val="EF7D00"/>
                  </a:solidFill>
                </a:rPr>
                <a:t>les technologies existantes et émergentes dans le domaine de l’énergie </a:t>
              </a:r>
              <a:endParaRPr lang="fr-FR" sz="1400" b="1" dirty="0">
                <a:solidFill>
                  <a:srgbClr val="EF7D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Concevoir et optimiser une </a:t>
              </a:r>
              <a:r>
                <a:rPr lang="fr-FR" sz="1400" dirty="0" smtClean="0">
                  <a:solidFill>
                    <a:schemeClr val="bg1"/>
                  </a:solidFill>
                </a:rPr>
                <a:t>installation</a:t>
              </a:r>
              <a:r>
                <a:rPr lang="fr-FR" sz="1400" dirty="0">
                  <a:solidFill>
                    <a:schemeClr val="bg1"/>
                  </a:solidFill>
                </a:rPr>
                <a:t> innovante</a:t>
              </a:r>
              <a:r>
                <a:rPr lang="fr-FR" sz="1400" dirty="0" smtClean="0">
                  <a:solidFill>
                    <a:schemeClr val="bg1"/>
                  </a:solidFill>
                </a:rPr>
                <a:t> </a:t>
              </a:r>
              <a:r>
                <a:rPr lang="fr-FR" sz="1400" dirty="0">
                  <a:solidFill>
                    <a:schemeClr val="bg1"/>
                  </a:solidFill>
                </a:rPr>
                <a:t>à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: planifier les différentes étapes, les coordonner, assurer le suivi des moyens humains et le respect du cahier de charges (délais, coûts)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Analyser, diagnostiquer et évaluer un système ou une installation énergétique (audit et diagnostic énergétiques)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</a:rPr>
                <a:t>installation à énergie renouvelable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Assurer une veille technologique et réglementaire sur les technologies innovantes dans le domaine des énergies renouvelables et décarbonées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 smtClean="0">
                  <a:solidFill>
                    <a:srgbClr val="EF7D00"/>
                  </a:solidFill>
                </a:rPr>
                <a:t>Gérer </a:t>
              </a:r>
              <a:r>
                <a:rPr lang="fr-FR" sz="1400" b="1" dirty="0">
                  <a:solidFill>
                    <a:srgbClr val="EF7D00"/>
                  </a:solidFill>
                </a:rPr>
                <a:t>une installation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Accompagner et élaborer des politiques énergétiques 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929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21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Caractériser le potentiel des différents gisements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Dimensionner les composants et les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Modéliser et développer les composants et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Intégrer </a:t>
              </a:r>
              <a:r>
                <a:rPr lang="fr-FR" sz="1400" dirty="0">
                  <a:solidFill>
                    <a:schemeClr val="bg1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Appliquer 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Prendre en compte les problématiques d’aménagement du territoire, d’intégration urbanistique et paysagère</a:t>
              </a:r>
              <a:r>
                <a:rPr lang="fr-FR" sz="1400" dirty="0">
                  <a:solidFill>
                    <a:schemeClr val="bg1"/>
                  </a:solidFill>
                </a:rPr>
                <a:t>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Evaluer les coûts d’un projet </a:t>
              </a:r>
              <a:r>
                <a:rPr lang="fr-FR" sz="1400" dirty="0" err="1">
                  <a:solidFill>
                    <a:schemeClr val="bg1"/>
                  </a:solidFill>
                </a:rPr>
                <a:t>EnR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Savoir communiquer sur les systèmes </a:t>
              </a:r>
              <a:r>
                <a:rPr lang="fr-FR" sz="1400" b="1" dirty="0" err="1" smtClean="0">
                  <a:solidFill>
                    <a:srgbClr val="EF7D00"/>
                  </a:solidFill>
                </a:rPr>
                <a:t>EnR</a:t>
              </a:r>
              <a:endParaRPr lang="fr-FR" sz="1400" b="1" dirty="0" smtClean="0">
                <a:solidFill>
                  <a:srgbClr val="EF7D00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 smtClean="0">
                  <a:solidFill>
                    <a:srgbClr val="EF7D00"/>
                  </a:solidFill>
                </a:rPr>
                <a:t>Connaître </a:t>
              </a:r>
              <a:r>
                <a:rPr lang="fr-FR" sz="1400" b="1" dirty="0">
                  <a:solidFill>
                    <a:srgbClr val="EF7D00"/>
                  </a:solidFill>
                </a:rPr>
                <a:t>les technologies existantes et émergentes dans le domaine de l’énergie </a:t>
              </a:r>
              <a:endParaRPr lang="fr-FR" sz="1400" b="1" dirty="0">
                <a:solidFill>
                  <a:srgbClr val="EF7D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Concevoir et optimiser une </a:t>
              </a:r>
              <a:r>
                <a:rPr lang="fr-FR" sz="1400" dirty="0" smtClean="0">
                  <a:solidFill>
                    <a:schemeClr val="bg1"/>
                  </a:solidFill>
                </a:rPr>
                <a:t>installation</a:t>
              </a:r>
              <a:r>
                <a:rPr lang="fr-FR" sz="1400" dirty="0">
                  <a:solidFill>
                    <a:schemeClr val="bg1"/>
                  </a:solidFill>
                </a:rPr>
                <a:t> innovante</a:t>
              </a:r>
              <a:r>
                <a:rPr lang="fr-FR" sz="1400" dirty="0" smtClean="0">
                  <a:solidFill>
                    <a:schemeClr val="bg1"/>
                  </a:solidFill>
                </a:rPr>
                <a:t> </a:t>
              </a:r>
              <a:r>
                <a:rPr lang="fr-FR" sz="1400" dirty="0">
                  <a:solidFill>
                    <a:schemeClr val="bg1"/>
                  </a:solidFill>
                </a:rPr>
                <a:t>à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: planifier les différentes étapes, les coordonner, assurer le suivi des moyens humains et le respect du cahier de charges (délais, coûts)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Analyser, diagnostiquer et évaluer un système ou une installation énergétique (audit et diagnostic énergétiques)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</a:rPr>
                <a:t>installation à énergie renouvelable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Assurer une veille technologique et réglementaire sur les technologies innovantes dans le domaine des énergies renouvelables et décarbonées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</a:rPr>
                <a:t>une installation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</a:rPr>
                <a:t>Accompagner et élaborer des politiques énergétiques 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57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9">
            <a:extLst>
              <a:ext uri="{FF2B5EF4-FFF2-40B4-BE49-F238E27FC236}">
                <a16:creationId xmlns:a16="http://schemas.microsoft.com/office/drawing/2014/main" id="{58C2AB41-0AE5-912E-9DD9-E6ECFCA1C4E3}"/>
              </a:ext>
            </a:extLst>
          </p:cNvPr>
          <p:cNvSpPr/>
          <p:nvPr/>
        </p:nvSpPr>
        <p:spPr>
          <a:xfrm>
            <a:off x="894735" y="29496"/>
            <a:ext cx="5385370" cy="6678458"/>
          </a:xfrm>
          <a:prstGeom prst="roundRect">
            <a:avLst>
              <a:gd name="adj" fmla="val 4479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22</a:t>
            </a:fld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6253317" y="33402"/>
            <a:ext cx="5852399" cy="6680916"/>
            <a:chOff x="6253317" y="33402"/>
            <a:chExt cx="5852399" cy="6680916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4E84124-0372-F91B-6F11-F9209E1E8794}"/>
                </a:ext>
              </a:extLst>
            </p:cNvPr>
            <p:cNvGrpSpPr/>
            <p:nvPr/>
          </p:nvGrpSpPr>
          <p:grpSpPr>
            <a:xfrm>
              <a:off x="6253317" y="33402"/>
              <a:ext cx="5852399" cy="6680916"/>
              <a:chOff x="5978433" y="-64279"/>
              <a:chExt cx="2168705" cy="5459595"/>
            </a:xfrm>
          </p:grpSpPr>
          <p:sp>
            <p:nvSpPr>
              <p:cNvPr id="17" name="Rectangle : coins arrondis 9">
                <a:extLst>
                  <a:ext uri="{FF2B5EF4-FFF2-40B4-BE49-F238E27FC236}">
                    <a16:creationId xmlns:a16="http://schemas.microsoft.com/office/drawing/2014/main" id="{58C2AB41-0AE5-912E-9DD9-E6ECFCA1C4E3}"/>
                  </a:ext>
                </a:extLst>
              </p:cNvPr>
              <p:cNvSpPr/>
              <p:nvPr/>
            </p:nvSpPr>
            <p:spPr>
              <a:xfrm>
                <a:off x="6014868" y="-62270"/>
                <a:ext cx="2132270" cy="5457586"/>
              </a:xfrm>
              <a:prstGeom prst="roundRect">
                <a:avLst>
                  <a:gd name="adj" fmla="val 3625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 : coins arrondis 4">
                <a:extLst>
                  <a:ext uri="{FF2B5EF4-FFF2-40B4-BE49-F238E27FC236}">
                    <a16:creationId xmlns:a16="http://schemas.microsoft.com/office/drawing/2014/main" id="{DC1FCB6A-0ED9-BDFE-BB06-77C49FA82FE2}"/>
                  </a:ext>
                </a:extLst>
              </p:cNvPr>
              <p:cNvSpPr txBox="1"/>
              <p:nvPr/>
            </p:nvSpPr>
            <p:spPr>
              <a:xfrm>
                <a:off x="5978433" y="-64279"/>
                <a:ext cx="2147527" cy="4547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Compétences</a:t>
                </a:r>
              </a:p>
            </p:txBody>
          </p:sp>
        </p:grpSp>
        <p:sp>
          <p:nvSpPr>
            <p:cNvPr id="16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6459793" y="481781"/>
              <a:ext cx="5532181" cy="611566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Caractériser le potentiel des différents gisements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Dimensionner les composants et les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Modéliser et développer les composants et systèmes de captation, conversion, stockage et transport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Intégrer </a:t>
              </a:r>
              <a:r>
                <a:rPr lang="fr-FR" sz="1400" dirty="0">
                  <a:solidFill>
                    <a:schemeClr val="bg1"/>
                  </a:solidFill>
                </a:rPr>
                <a:t>les énergies renouvelables dans les systèmes (bâtiments, procédés industriels et de transport) et les réseaux (fluide, chaleur et électrique)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Gérer les systèmes de production et le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Collecter, traiter et analyser des données liées à l’énergie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Prévoir l’impact économique, environnemental et sociétal d’une filière énergétique renouvelable ou d’un mix énergétique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Appliquer les différentes réglementations environnementales (bâtiment et industrie)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Prendre en compte les problématiques d’aménagement du territoire, d’intégration urbanistique et paysagère	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Maîtriser les différentes étapes d’un projet et sa gestion </a:t>
              </a: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dirty="0">
                  <a:solidFill>
                    <a:schemeClr val="bg1"/>
                  </a:solidFill>
                </a:rPr>
                <a:t>Evaluer les coûts d’un projet </a:t>
              </a:r>
              <a:r>
                <a:rPr lang="fr-FR" sz="1400" dirty="0" err="1">
                  <a:solidFill>
                    <a:schemeClr val="bg1"/>
                  </a:solidFill>
                </a:rPr>
                <a:t>EnR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>
                  <a:solidFill>
                    <a:srgbClr val="EF7D00"/>
                  </a:solidFill>
                </a:rPr>
                <a:t>Savoir communiquer sur les systèmes </a:t>
              </a:r>
              <a:r>
                <a:rPr lang="fr-FR" sz="1400" b="1" dirty="0" err="1" smtClean="0">
                  <a:solidFill>
                    <a:srgbClr val="EF7D00"/>
                  </a:solidFill>
                </a:rPr>
                <a:t>EnR</a:t>
              </a:r>
              <a:endParaRPr lang="fr-FR" sz="1400" b="1" dirty="0" smtClean="0">
                <a:solidFill>
                  <a:srgbClr val="EF7D00"/>
                </a:solidFill>
              </a:endParaRPr>
            </a:p>
            <a:p>
              <a:pPr marL="457200" indent="-280988" algn="just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fr-FR" sz="1400" b="1" dirty="0" smtClean="0">
                  <a:solidFill>
                    <a:srgbClr val="EF7D00"/>
                  </a:solidFill>
                </a:rPr>
                <a:t>Connaître </a:t>
              </a:r>
              <a:r>
                <a:rPr lang="fr-FR" sz="1400" b="1" dirty="0">
                  <a:solidFill>
                    <a:srgbClr val="EF7D00"/>
                  </a:solidFill>
                </a:rPr>
                <a:t>les technologies existantes et émergentes dans le domaine de l’énergie </a:t>
              </a:r>
              <a:endParaRPr lang="fr-FR" sz="1400" b="1" dirty="0">
                <a:solidFill>
                  <a:srgbClr val="EF7D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914397" y="0"/>
            <a:ext cx="5292827" cy="6595277"/>
            <a:chOff x="5581651" y="123825"/>
            <a:chExt cx="5292827" cy="6473119"/>
          </a:xfrm>
        </p:grpSpPr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70F46684-F630-E564-73FB-4464DA3B789F}"/>
                </a:ext>
              </a:extLst>
            </p:cNvPr>
            <p:cNvSpPr txBox="1"/>
            <p:nvPr/>
          </p:nvSpPr>
          <p:spPr>
            <a:xfrm>
              <a:off x="5581651" y="123825"/>
              <a:ext cx="5269935" cy="630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488" tIns="348488" rIns="348488" bIns="348488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dirty="0"/>
                <a:t>A</a:t>
              </a:r>
              <a:r>
                <a:rPr lang="fr-FR" sz="2400" kern="1200" dirty="0"/>
                <a:t>ctivités</a:t>
              </a:r>
            </a:p>
          </p:txBody>
        </p:sp>
        <p:sp>
          <p:nvSpPr>
            <p:cNvPr id="24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658158" y="558901"/>
              <a:ext cx="5216320" cy="603804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ou du bâtiment incluant des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Concevoir et optimiser une </a:t>
              </a:r>
              <a:r>
                <a:rPr lang="fr-FR" sz="1400" dirty="0" smtClean="0">
                  <a:solidFill>
                    <a:schemeClr val="bg1"/>
                  </a:solidFill>
                </a:rPr>
                <a:t>installation</a:t>
              </a:r>
              <a:r>
                <a:rPr lang="fr-FR" sz="1400" dirty="0">
                  <a:solidFill>
                    <a:schemeClr val="bg1"/>
                  </a:solidFill>
                </a:rPr>
                <a:t> innovante</a:t>
              </a:r>
              <a:r>
                <a:rPr lang="fr-FR" sz="1400" dirty="0" smtClean="0">
                  <a:solidFill>
                    <a:schemeClr val="bg1"/>
                  </a:solidFill>
                </a:rPr>
                <a:t> </a:t>
              </a:r>
              <a:r>
                <a:rPr lang="fr-FR" sz="1400" dirty="0">
                  <a:solidFill>
                    <a:schemeClr val="bg1"/>
                  </a:solidFill>
                </a:rPr>
                <a:t>à énergies renouvelables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</a:rPr>
                <a:t>renouvelables : planifier les différentes étapes, les coordonner, assurer le suivi des moyens humains et le respect du cahier de charges (délais, coûts)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Analyser, diagnostiquer et évaluer un système ou une installation énergétique (audit et diagnostic énergétiques)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</a:rPr>
                <a:t>installation à énergie renouvelable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Assurer une veille technologique et réglementaire sur les technologies innovantes dans le domaine des énergies renouvelables et décarbonées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</a:rPr>
                <a:t>une installation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</a:rPr>
                <a:t>Accompagner et élaborer des politiques énergétiques </a:t>
              </a: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</a:rPr>
                <a:t>Former et sensibiliser à la transition énergétique</a:t>
              </a:r>
              <a:endParaRPr lang="fr-FR" sz="1400" b="1" dirty="0">
                <a:solidFill>
                  <a:srgbClr val="EF7D0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128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761C92-8D9B-2880-7023-A756CBD54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3</a:t>
            </a:fld>
            <a:endParaRPr lang="fr-FR"/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9B730335-6EB4-9EA4-A045-E23AAE84820C}"/>
              </a:ext>
            </a:extLst>
          </p:cNvPr>
          <p:cNvGrpSpPr/>
          <p:nvPr/>
        </p:nvGrpSpPr>
        <p:grpSpPr>
          <a:xfrm>
            <a:off x="800103" y="1039905"/>
            <a:ext cx="2387240" cy="5680013"/>
            <a:chOff x="943535" y="862853"/>
            <a:chExt cx="2387240" cy="5857066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F610B659-8821-5CC3-FC46-7B132232079E}"/>
                </a:ext>
              </a:extLst>
            </p:cNvPr>
            <p:cNvGrpSpPr/>
            <p:nvPr/>
          </p:nvGrpSpPr>
          <p:grpSpPr>
            <a:xfrm>
              <a:off x="943535" y="862853"/>
              <a:ext cx="2387240" cy="5857066"/>
              <a:chOff x="6467476" y="1105148"/>
              <a:chExt cx="2444389" cy="5418667"/>
            </a:xfrm>
          </p:grpSpPr>
          <p:sp>
            <p:nvSpPr>
              <p:cNvPr id="7" name="Forme libre : forme 6">
                <a:extLst>
                  <a:ext uri="{FF2B5EF4-FFF2-40B4-BE49-F238E27FC236}">
                    <a16:creationId xmlns:a16="http://schemas.microsoft.com/office/drawing/2014/main" id="{7E70DB3F-C71F-44E5-48AE-2FF09CAB02D6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8" name="Rectangle : coins arrondis 4">
                <a:extLst>
                  <a:ext uri="{FF2B5EF4-FFF2-40B4-BE49-F238E27FC236}">
                    <a16:creationId xmlns:a16="http://schemas.microsoft.com/office/drawing/2014/main" id="{4EE7D6EF-259F-6191-5017-9D271BBBA20D}"/>
                  </a:ext>
                </a:extLst>
              </p:cNvPr>
              <p:cNvSpPr txBox="1"/>
              <p:nvPr/>
            </p:nvSpPr>
            <p:spPr>
              <a:xfrm>
                <a:off x="6467476" y="1116915"/>
                <a:ext cx="2419350" cy="69283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Type de métiers</a:t>
                </a:r>
              </a:p>
            </p:txBody>
          </p:sp>
        </p:grp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56C7C531-D6FE-FE33-9394-65DF609C4038}"/>
                </a:ext>
              </a:extLst>
            </p:cNvPr>
            <p:cNvSpPr/>
            <p:nvPr/>
          </p:nvSpPr>
          <p:spPr>
            <a:xfrm>
              <a:off x="1068699" y="2078917"/>
              <a:ext cx="2039937" cy="669886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F</a:t>
              </a:r>
              <a:r>
                <a:rPr lang="fr-FR" sz="1200" kern="1200" dirty="0"/>
                <a:t>abrication et </a:t>
              </a:r>
              <a:r>
                <a:rPr lang="fr-FR" sz="1200" dirty="0"/>
                <a:t>di</a:t>
              </a:r>
              <a:r>
                <a:rPr lang="fr-FR" sz="1200" kern="1200" dirty="0"/>
                <a:t>stribution d’équipements producteurs d’énergies renouvelables</a:t>
              </a: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8BA06CB0-8224-DE92-723E-6286FCE5F160}"/>
                </a:ext>
              </a:extLst>
            </p:cNvPr>
            <p:cNvSpPr/>
            <p:nvPr/>
          </p:nvSpPr>
          <p:spPr>
            <a:xfrm>
              <a:off x="1059174" y="2926641"/>
              <a:ext cx="2039937" cy="736561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Installation, maintenance et usage de ces équipements, notamment dans les bâtiments</a:t>
              </a:r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3101D410-771E-C72F-6E0D-11FF586DA08E}"/>
                </a:ext>
              </a:extLst>
            </p:cNvPr>
            <p:cNvSpPr/>
            <p:nvPr/>
          </p:nvSpPr>
          <p:spPr>
            <a:xfrm>
              <a:off x="1079904" y="5509036"/>
              <a:ext cx="2039937" cy="669886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Conseil technique et services non marchands</a:t>
              </a:r>
              <a:endParaRPr lang="fr-FR" sz="1200" kern="1200" dirty="0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2D062232-B50E-CD0C-1151-E11EAF36E9C4}"/>
                </a:ext>
              </a:extLst>
            </p:cNvPr>
            <p:cNvSpPr/>
            <p:nvPr/>
          </p:nvSpPr>
          <p:spPr>
            <a:xfrm>
              <a:off x="1068699" y="4593517"/>
              <a:ext cx="2039937" cy="669886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Aide au financement des énergies renouvelables</a:t>
              </a:r>
            </a:p>
          </p:txBody>
        </p:sp>
        <p:pic>
          <p:nvPicPr>
            <p:cNvPr id="13" name="Google Shape;478;p10">
              <a:extLst>
                <a:ext uri="{FF2B5EF4-FFF2-40B4-BE49-F238E27FC236}">
                  <a16:creationId xmlns:a16="http://schemas.microsoft.com/office/drawing/2014/main" id="{96CF9C46-64C8-15CF-AA66-17A326BB487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600760" y="3801316"/>
              <a:ext cx="1057275" cy="65246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C949CC68-34B5-277E-BCAF-712F8B20500D}"/>
              </a:ext>
            </a:extLst>
          </p:cNvPr>
          <p:cNvGrpSpPr/>
          <p:nvPr/>
        </p:nvGrpSpPr>
        <p:grpSpPr>
          <a:xfrm>
            <a:off x="3315264" y="1021976"/>
            <a:ext cx="3139328" cy="5719482"/>
            <a:chOff x="3871072" y="797859"/>
            <a:chExt cx="3590925" cy="5927352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75DA5E90-7E13-E5A2-6713-4BCFA2250900}"/>
                </a:ext>
              </a:extLst>
            </p:cNvPr>
            <p:cNvGrpSpPr/>
            <p:nvPr/>
          </p:nvGrpSpPr>
          <p:grpSpPr>
            <a:xfrm>
              <a:off x="3871072" y="797859"/>
              <a:ext cx="3590925" cy="5927352"/>
              <a:chOff x="6467476" y="1105148"/>
              <a:chExt cx="2444389" cy="5418667"/>
            </a:xfrm>
          </p:grpSpPr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FAAA11AA-8377-65CA-B1AE-3E3AB453A3E8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19" name="Rectangle : coins arrondis 4">
                <a:extLst>
                  <a:ext uri="{FF2B5EF4-FFF2-40B4-BE49-F238E27FC236}">
                    <a16:creationId xmlns:a16="http://schemas.microsoft.com/office/drawing/2014/main" id="{1327ABFC-9C26-18F7-D2A8-8F0EE443FE44}"/>
                  </a:ext>
                </a:extLst>
              </p:cNvPr>
              <p:cNvSpPr txBox="1"/>
              <p:nvPr/>
            </p:nvSpPr>
            <p:spPr>
              <a:xfrm>
                <a:off x="6467476" y="1116916"/>
                <a:ext cx="2419350" cy="53795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348488" rIns="0" bIns="348488" numCol="1" spcCol="1270" anchor="ctr" anchorCtr="0">
                <a:noAutofit/>
              </a:bodyPr>
              <a:lstStyle/>
              <a:p>
                <a:pPr marL="0" lvl="0" indent="0" algn="ctr" defTabSz="2178050">
                  <a:spcBef>
                    <a:spcPct val="0"/>
                  </a:spcBef>
                  <a:buNone/>
                </a:pPr>
                <a:r>
                  <a:rPr lang="fr-FR" sz="2400" kern="1200" dirty="0"/>
                  <a:t>Activités cardinales</a:t>
                </a:r>
              </a:p>
            </p:txBody>
          </p:sp>
        </p:grp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DED721A7-6146-0943-6931-3DAE8C09EBB8}"/>
                </a:ext>
              </a:extLst>
            </p:cNvPr>
            <p:cNvSpPr/>
            <p:nvPr/>
          </p:nvSpPr>
          <p:spPr>
            <a:xfrm>
              <a:off x="4078786" y="4989672"/>
              <a:ext cx="3249861" cy="92703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>
                  <a:sym typeface="Comic Sans MS"/>
                </a:rPr>
                <a:t>Gérer des </a:t>
              </a:r>
              <a:r>
                <a:rPr lang="fr-FR" sz="1200" dirty="0" smtClean="0">
                  <a:sym typeface="Comic Sans MS"/>
                </a:rPr>
                <a:t>équipes, conduire </a:t>
              </a:r>
              <a:r>
                <a:rPr lang="fr-FR" sz="1200" dirty="0">
                  <a:sym typeface="Comic Sans MS"/>
                </a:rPr>
                <a:t>des projets pluridisciplinaires </a:t>
              </a:r>
              <a:r>
                <a:rPr lang="fr-FR" sz="1200" dirty="0" smtClean="0">
                  <a:sym typeface="Comic Sans MS"/>
                </a:rPr>
                <a:t>et accompagner </a:t>
              </a:r>
              <a:r>
                <a:rPr lang="fr-FR" sz="1200" dirty="0">
                  <a:sym typeface="Comic Sans MS"/>
                </a:rPr>
                <a:t>la mutation énergétique et environnementale des entreprises, des collectivités et des territoires</a:t>
              </a:r>
              <a:endParaRPr lang="fr-FR" sz="1200" dirty="0"/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E3EA8148-949B-F3AF-15D4-8882A05AA741}"/>
                </a:ext>
              </a:extLst>
            </p:cNvPr>
            <p:cNvSpPr/>
            <p:nvPr/>
          </p:nvSpPr>
          <p:spPr>
            <a:xfrm>
              <a:off x="4078786" y="4078941"/>
              <a:ext cx="3249861" cy="699250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>
                  <a:sym typeface="Comic Sans MS"/>
                </a:rPr>
                <a:t>Exploiter efficacement des procédés, installations, bâtiments et centrales utilisant les énergies renouvelables</a:t>
              </a:r>
              <a:endParaRPr lang="fr-FR" sz="1200" dirty="0"/>
            </a:p>
          </p:txBody>
        </p:sp>
        <p:sp>
          <p:nvSpPr>
            <p:cNvPr id="22" name="Forme libre : forme 21">
              <a:extLst>
                <a:ext uri="{FF2B5EF4-FFF2-40B4-BE49-F238E27FC236}">
                  <a16:creationId xmlns:a16="http://schemas.microsoft.com/office/drawing/2014/main" id="{059BD2CA-C972-5B61-4317-164D4B44BD3E}"/>
                </a:ext>
              </a:extLst>
            </p:cNvPr>
            <p:cNvSpPr/>
            <p:nvPr/>
          </p:nvSpPr>
          <p:spPr>
            <a:xfrm>
              <a:off x="4078786" y="3120490"/>
              <a:ext cx="3249861" cy="800450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>
                  <a:sym typeface="Comic Sans MS"/>
                </a:rPr>
                <a:t>Concevoir, optimiser, et développer des composants, procédés, installations, bâtiments et centrales utilisant les énergies renouvelables</a:t>
              </a:r>
              <a:endParaRPr lang="fr-FR" sz="1200" dirty="0"/>
            </a:p>
          </p:txBody>
        </p:sp>
        <p:sp>
          <p:nvSpPr>
            <p:cNvPr id="23" name="Forme libre : forme 22">
              <a:extLst>
                <a:ext uri="{FF2B5EF4-FFF2-40B4-BE49-F238E27FC236}">
                  <a16:creationId xmlns:a16="http://schemas.microsoft.com/office/drawing/2014/main" id="{DAB8848C-2911-8E04-260F-15F63D108B36}"/>
                </a:ext>
              </a:extLst>
            </p:cNvPr>
            <p:cNvSpPr/>
            <p:nvPr/>
          </p:nvSpPr>
          <p:spPr>
            <a:xfrm>
              <a:off x="4069261" y="2164898"/>
              <a:ext cx="3249861" cy="759201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Réaliser des études de R&amp;D de systèmes de captation, de conversion, de transport ou de stockage des énergies renouvelables</a:t>
              </a: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86709928-C1F4-9D95-90CE-FFA63F8D855A}"/>
              </a:ext>
            </a:extLst>
          </p:cNvPr>
          <p:cNvGrpSpPr/>
          <p:nvPr/>
        </p:nvGrpSpPr>
        <p:grpSpPr>
          <a:xfrm>
            <a:off x="6542554" y="1030941"/>
            <a:ext cx="3139328" cy="5692587"/>
            <a:chOff x="3871072" y="797859"/>
            <a:chExt cx="3590925" cy="5927352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D5B1D0AC-901F-E455-0D8E-101F0D4EB023}"/>
                </a:ext>
              </a:extLst>
            </p:cNvPr>
            <p:cNvGrpSpPr/>
            <p:nvPr/>
          </p:nvGrpSpPr>
          <p:grpSpPr>
            <a:xfrm>
              <a:off x="3871072" y="797859"/>
              <a:ext cx="3590925" cy="5927352"/>
              <a:chOff x="6467476" y="1105148"/>
              <a:chExt cx="2444389" cy="5418667"/>
            </a:xfrm>
          </p:grpSpPr>
          <p:sp>
            <p:nvSpPr>
              <p:cNvPr id="39" name="Forme libre : forme 38">
                <a:extLst>
                  <a:ext uri="{FF2B5EF4-FFF2-40B4-BE49-F238E27FC236}">
                    <a16:creationId xmlns:a16="http://schemas.microsoft.com/office/drawing/2014/main" id="{64E48EF7-195D-D3BF-0C86-E843E8191192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40" name="Rectangle : coins arrondis 4">
                <a:extLst>
                  <a:ext uri="{FF2B5EF4-FFF2-40B4-BE49-F238E27FC236}">
                    <a16:creationId xmlns:a16="http://schemas.microsoft.com/office/drawing/2014/main" id="{A2ABDD71-2A82-EC76-8C1A-2C6BB9B197D1}"/>
                  </a:ext>
                </a:extLst>
              </p:cNvPr>
              <p:cNvSpPr txBox="1"/>
              <p:nvPr/>
            </p:nvSpPr>
            <p:spPr>
              <a:xfrm>
                <a:off x="6467476" y="1116916"/>
                <a:ext cx="2419350" cy="53795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348488" rIns="0" bIns="348488" numCol="1" spcCol="1270" anchor="ctr" anchorCtr="0">
                <a:noAutofit/>
              </a:bodyPr>
              <a:lstStyle/>
              <a:p>
                <a:pPr marL="0" lvl="0" indent="0" algn="ctr" defTabSz="2178050">
                  <a:spcBef>
                    <a:spcPct val="0"/>
                  </a:spcBef>
                  <a:buNone/>
                </a:pPr>
                <a:r>
                  <a:rPr lang="fr-FR" sz="2400" kern="1200" dirty="0"/>
                  <a:t>Compétences cardinales</a:t>
                </a:r>
              </a:p>
            </p:txBody>
          </p:sp>
        </p:grp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9349A444-2660-2EA4-CAB6-17E800D11119}"/>
                </a:ext>
              </a:extLst>
            </p:cNvPr>
            <p:cNvSpPr/>
            <p:nvPr/>
          </p:nvSpPr>
          <p:spPr>
            <a:xfrm>
              <a:off x="4048024" y="4317594"/>
              <a:ext cx="3249861" cy="927033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Comprendre et analyser les enjeux sociétaux, </a:t>
              </a:r>
              <a:r>
                <a:rPr lang="fr-FR" sz="1200" dirty="0" smtClean="0"/>
                <a:t>économiques </a:t>
              </a:r>
              <a:r>
                <a:rPr lang="fr-FR" sz="1200" dirty="0"/>
                <a:t>et </a:t>
              </a:r>
              <a:r>
                <a:rPr lang="fr-FR" sz="1200" dirty="0" smtClean="0"/>
                <a:t>environnementaux du développement des </a:t>
              </a:r>
              <a:r>
                <a:rPr lang="fr-FR" sz="1200" dirty="0"/>
                <a:t>énergies renouvelables</a:t>
              </a:r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FEACA8E0-DB34-806D-37A6-F10BAFF08B6D}"/>
                </a:ext>
              </a:extLst>
            </p:cNvPr>
            <p:cNvSpPr/>
            <p:nvPr/>
          </p:nvSpPr>
          <p:spPr>
            <a:xfrm>
              <a:off x="4058277" y="2746798"/>
              <a:ext cx="3249861" cy="82876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dirty="0"/>
                <a:t>Maîtriser la mise en œuvre </a:t>
              </a:r>
              <a:r>
                <a:rPr lang="fr-FR" sz="1200" dirty="0" smtClean="0"/>
                <a:t>des connaissances </a:t>
              </a:r>
              <a:r>
                <a:rPr lang="fr-FR" sz="1200" dirty="0"/>
                <a:t>scientifiques et techniques liés à la conversion, au transport et au stockage </a:t>
              </a:r>
              <a:r>
                <a:rPr lang="fr-FR" sz="1200" dirty="0" smtClean="0"/>
                <a:t>des énergies renouvelables </a:t>
              </a:r>
              <a:endParaRPr lang="fr-FR" sz="1200" dirty="0"/>
            </a:p>
          </p:txBody>
        </p: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BDF0862D-AA84-5C14-A237-7987AFA51868}"/>
              </a:ext>
            </a:extLst>
          </p:cNvPr>
          <p:cNvGrpSpPr/>
          <p:nvPr/>
        </p:nvGrpSpPr>
        <p:grpSpPr>
          <a:xfrm>
            <a:off x="9526772" y="1021976"/>
            <a:ext cx="2881422" cy="5644155"/>
            <a:chOff x="696533" y="862853"/>
            <a:chExt cx="2881422" cy="5857066"/>
          </a:xfrm>
        </p:grpSpPr>
        <p:grpSp>
          <p:nvGrpSpPr>
            <p:cNvPr id="46" name="Groupe 45">
              <a:extLst>
                <a:ext uri="{FF2B5EF4-FFF2-40B4-BE49-F238E27FC236}">
                  <a16:creationId xmlns:a16="http://schemas.microsoft.com/office/drawing/2014/main" id="{9C78CCC9-9461-D9EA-65B1-046E7BDB8DA0}"/>
                </a:ext>
              </a:extLst>
            </p:cNvPr>
            <p:cNvGrpSpPr/>
            <p:nvPr/>
          </p:nvGrpSpPr>
          <p:grpSpPr>
            <a:xfrm>
              <a:off x="696533" y="862853"/>
              <a:ext cx="2881422" cy="5857066"/>
              <a:chOff x="6214562" y="1105148"/>
              <a:chExt cx="2950402" cy="5418667"/>
            </a:xfrm>
          </p:grpSpPr>
          <p:sp>
            <p:nvSpPr>
              <p:cNvPr id="52" name="Forme libre : forme 51">
                <a:extLst>
                  <a:ext uri="{FF2B5EF4-FFF2-40B4-BE49-F238E27FC236}">
                    <a16:creationId xmlns:a16="http://schemas.microsoft.com/office/drawing/2014/main" id="{198D1C52-BCAA-A096-891B-5ACEBCF8899F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53" name="Rectangle : coins arrondis 4">
                <a:extLst>
                  <a:ext uri="{FF2B5EF4-FFF2-40B4-BE49-F238E27FC236}">
                    <a16:creationId xmlns:a16="http://schemas.microsoft.com/office/drawing/2014/main" id="{E023B2D3-B150-DA99-3D26-7A41395521B9}"/>
                  </a:ext>
                </a:extLst>
              </p:cNvPr>
              <p:cNvSpPr txBox="1"/>
              <p:nvPr/>
            </p:nvSpPr>
            <p:spPr>
              <a:xfrm>
                <a:off x="6214562" y="1116915"/>
                <a:ext cx="2950402" cy="69283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 smtClean="0"/>
                  <a:t>Unités d’enseignement</a:t>
                </a:r>
                <a:endParaRPr lang="fr-FR" sz="2400" kern="1200" dirty="0"/>
              </a:p>
            </p:txBody>
          </p:sp>
        </p:grpSp>
        <p:sp>
          <p:nvSpPr>
            <p:cNvPr id="47" name="Forme libre : forme 46">
              <a:extLst>
                <a:ext uri="{FF2B5EF4-FFF2-40B4-BE49-F238E27FC236}">
                  <a16:creationId xmlns:a16="http://schemas.microsoft.com/office/drawing/2014/main" id="{DAE8552E-E0F3-210E-6565-1D93E2963917}"/>
                </a:ext>
              </a:extLst>
            </p:cNvPr>
            <p:cNvSpPr/>
            <p:nvPr/>
          </p:nvSpPr>
          <p:spPr>
            <a:xfrm>
              <a:off x="1068699" y="2078917"/>
              <a:ext cx="2039937" cy="669886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Outils mathématique et informatique</a:t>
              </a:r>
              <a:endParaRPr lang="fr-FR" sz="1200" kern="1200" dirty="0"/>
            </a:p>
          </p:txBody>
        </p:sp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7B1CCB2D-4E46-A9DD-35B1-65B49916AA41}"/>
                </a:ext>
              </a:extLst>
            </p:cNvPr>
            <p:cNvSpPr/>
            <p:nvPr/>
          </p:nvSpPr>
          <p:spPr>
            <a:xfrm>
              <a:off x="1059174" y="3200065"/>
              <a:ext cx="2039937" cy="736561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Sciences de l’Ingénieur</a:t>
              </a:r>
            </a:p>
          </p:txBody>
        </p:sp>
        <p:sp>
          <p:nvSpPr>
            <p:cNvPr id="49" name="Forme libre : forme 48">
              <a:extLst>
                <a:ext uri="{FF2B5EF4-FFF2-40B4-BE49-F238E27FC236}">
                  <a16:creationId xmlns:a16="http://schemas.microsoft.com/office/drawing/2014/main" id="{9E17122C-CF1F-2507-87F7-2C2357E1CF35}"/>
                </a:ext>
              </a:extLst>
            </p:cNvPr>
            <p:cNvSpPr/>
            <p:nvPr/>
          </p:nvSpPr>
          <p:spPr>
            <a:xfrm>
              <a:off x="1079904" y="5509036"/>
              <a:ext cx="2039937" cy="669886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Culture de l’ingénieur</a:t>
              </a:r>
              <a:endParaRPr lang="fr-FR" sz="1200" kern="1200" dirty="0"/>
            </a:p>
          </p:txBody>
        </p:sp>
        <p:sp>
          <p:nvSpPr>
            <p:cNvPr id="50" name="Forme libre : forme 49">
              <a:extLst>
                <a:ext uri="{FF2B5EF4-FFF2-40B4-BE49-F238E27FC236}">
                  <a16:creationId xmlns:a16="http://schemas.microsoft.com/office/drawing/2014/main" id="{49E1D55D-12C6-0C52-DD06-6D735CFB41D3}"/>
                </a:ext>
              </a:extLst>
            </p:cNvPr>
            <p:cNvSpPr/>
            <p:nvPr/>
          </p:nvSpPr>
          <p:spPr>
            <a:xfrm>
              <a:off x="1068699" y="4387888"/>
              <a:ext cx="2039937" cy="669886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dirty="0"/>
                <a:t>Ingénierie énergétique</a:t>
              </a:r>
            </a:p>
          </p:txBody>
        </p:sp>
      </p:grp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1857374" y="95250"/>
            <a:ext cx="9086851" cy="885825"/>
          </a:xfrm>
        </p:spPr>
        <p:txBody>
          <a:bodyPr/>
          <a:lstStyle/>
          <a:p>
            <a:r>
              <a:rPr lang="fr-FR" dirty="0" smtClean="0"/>
              <a:t>Vision globale de la 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50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listes de métiers, activités et compétences ont été établies par des enseignants et des étudiants de Sup’EnR.</a:t>
            </a:r>
          </a:p>
          <a:p>
            <a:endParaRPr lang="fr-FR" dirty="0"/>
          </a:p>
          <a:p>
            <a:r>
              <a:rPr lang="fr-FR" dirty="0"/>
              <a:t>L</a:t>
            </a:r>
            <a:r>
              <a:rPr lang="fr-FR" dirty="0" smtClean="0"/>
              <a:t>es slides suivants explicitent </a:t>
            </a:r>
            <a:r>
              <a:rPr lang="fr-FR" dirty="0">
                <a:solidFill>
                  <a:srgbClr val="EF7D00"/>
                </a:solidFill>
              </a:rPr>
              <a:t>en orange</a:t>
            </a:r>
            <a:r>
              <a:rPr lang="fr-FR" dirty="0" smtClean="0"/>
              <a:t> les liens entre </a:t>
            </a:r>
          </a:p>
          <a:p>
            <a:pPr lvl="1"/>
            <a:r>
              <a:rPr lang="fr-FR" dirty="0"/>
              <a:t>métiers et activités </a:t>
            </a:r>
            <a:r>
              <a:rPr lang="fr-FR" dirty="0" smtClean="0"/>
              <a:t>ainsi qu’entre</a:t>
            </a:r>
          </a:p>
          <a:p>
            <a:pPr lvl="1"/>
            <a:r>
              <a:rPr lang="fr-FR" dirty="0"/>
              <a:t>activités et compétences</a:t>
            </a:r>
            <a:r>
              <a:rPr lang="fr-FR" dirty="0" smtClean="0"/>
              <a:t>.</a:t>
            </a:r>
          </a:p>
          <a:p>
            <a:pPr lvl="1"/>
            <a:endParaRPr lang="fr-FR" dirty="0"/>
          </a:p>
          <a:p>
            <a:r>
              <a:rPr lang="fr-FR" dirty="0" smtClean="0"/>
              <a:t>Chaque métier susceptible d’être exercé par un ingénieur Sup’EnR est ainsi relié à une liste de compétences.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1664-E438-4CF2-A7FF-0D549CB4C39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095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337682" y="966274"/>
            <a:ext cx="2444389" cy="5809440"/>
            <a:chOff x="2337682" y="1047751"/>
            <a:chExt cx="2444389" cy="5809440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C3550CB-88D9-A168-1A61-C29250958A9B}"/>
                </a:ext>
              </a:extLst>
            </p:cNvPr>
            <p:cNvGrpSpPr/>
            <p:nvPr/>
          </p:nvGrpSpPr>
          <p:grpSpPr>
            <a:xfrm>
              <a:off x="2337682" y="1047751"/>
              <a:ext cx="2444389" cy="5809440"/>
              <a:chOff x="6467476" y="1105148"/>
              <a:chExt cx="2444389" cy="5418667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92002579-BCE1-CD23-4C0B-74DC9BE218EE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31" name="Rectangle : coins arrondis 4">
                <a:extLst>
                  <a:ext uri="{FF2B5EF4-FFF2-40B4-BE49-F238E27FC236}">
                    <a16:creationId xmlns:a16="http://schemas.microsoft.com/office/drawing/2014/main" id="{B6152B3C-8826-11D9-971E-3CEC7423A656}"/>
                  </a:ext>
                </a:extLst>
              </p:cNvPr>
              <p:cNvSpPr txBox="1"/>
              <p:nvPr/>
            </p:nvSpPr>
            <p:spPr>
              <a:xfrm>
                <a:off x="6467476" y="1116915"/>
                <a:ext cx="2419350" cy="5213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Métiers</a:t>
                </a:r>
              </a:p>
            </p:txBody>
          </p:sp>
        </p:grpSp>
        <p:sp>
          <p:nvSpPr>
            <p:cNvPr id="115" name="Rectangle : coins arrondis 114">
              <a:extLst>
                <a:ext uri="{FF2B5EF4-FFF2-40B4-BE49-F238E27FC236}">
                  <a16:creationId xmlns:a16="http://schemas.microsoft.com/office/drawing/2014/main" id="{46897840-B03E-1A22-71E3-41D6B5986DAC}"/>
                </a:ext>
              </a:extLst>
            </p:cNvPr>
            <p:cNvSpPr/>
            <p:nvPr/>
          </p:nvSpPr>
          <p:spPr>
            <a:xfrm>
              <a:off x="2442456" y="1581150"/>
              <a:ext cx="2238375" cy="1638300"/>
            </a:xfrm>
            <a:prstGeom prst="roundRect">
              <a:avLst>
                <a:gd name="adj" fmla="val 6267"/>
              </a:avLst>
            </a:prstGeom>
            <a:solidFill>
              <a:schemeClr val="accent1">
                <a:alpha val="49000"/>
              </a:schemeClr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CD07F7B2-C641-3D60-E208-792B518E5214}"/>
                </a:ext>
              </a:extLst>
            </p:cNvPr>
            <p:cNvSpPr/>
            <p:nvPr/>
          </p:nvSpPr>
          <p:spPr>
            <a:xfrm>
              <a:off x="2556508" y="2317541"/>
              <a:ext cx="2039937" cy="3304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kern="1200" dirty="0">
                  <a:solidFill>
                    <a:srgbClr val="EF7D00"/>
                  </a:solidFill>
                </a:rPr>
                <a:t>Chef de projet </a:t>
              </a:r>
              <a:r>
                <a:rPr lang="fr-FR" sz="1600" b="1" kern="1200" dirty="0" err="1">
                  <a:solidFill>
                    <a:srgbClr val="EF7D00"/>
                  </a:solidFill>
                </a:rPr>
                <a:t>EnR</a:t>
              </a:r>
              <a:endParaRPr lang="fr-FR" sz="1600" b="1" kern="1200" dirty="0">
                <a:solidFill>
                  <a:srgbClr val="EF7D00"/>
                </a:solidFill>
              </a:endParaRPr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AA6D1313-739A-ACC6-EC3A-9AD7985ABA5A}"/>
                </a:ext>
              </a:extLst>
            </p:cNvPr>
            <p:cNvSpPr/>
            <p:nvPr/>
          </p:nvSpPr>
          <p:spPr>
            <a:xfrm>
              <a:off x="2566033" y="3289091"/>
              <a:ext cx="2039937" cy="4256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bureau d’étude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864CA080-E9D9-CC73-791D-6A509349984F}"/>
                </a:ext>
              </a:extLst>
            </p:cNvPr>
            <p:cNvSpPr/>
            <p:nvPr/>
          </p:nvSpPr>
          <p:spPr>
            <a:xfrm>
              <a:off x="2566033" y="3781426"/>
              <a:ext cx="2039937" cy="48577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 smtClean="0"/>
                <a:t>Ingénieur-chercheur </a:t>
              </a:r>
              <a:r>
                <a:rPr lang="fr-FR" sz="1600" kern="1200" dirty="0"/>
                <a:t>R&amp;D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B8C4E8FB-9B0B-0E40-87A5-2B9CD6FEF91D}"/>
                </a:ext>
              </a:extLst>
            </p:cNvPr>
            <p:cNvSpPr/>
            <p:nvPr/>
          </p:nvSpPr>
          <p:spPr>
            <a:xfrm>
              <a:off x="2575558" y="1669841"/>
              <a:ext cx="2039937" cy="51138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dirty="0">
                  <a:solidFill>
                    <a:srgbClr val="EF7D00"/>
                  </a:solidFill>
                </a:rPr>
                <a:t>Responsable développement</a:t>
              </a:r>
              <a:r>
                <a:rPr lang="fr-FR" sz="1600" b="1" kern="1200" dirty="0">
                  <a:solidFill>
                    <a:srgbClr val="EF7D00"/>
                  </a:solidFill>
                </a:rPr>
                <a:t> </a:t>
              </a:r>
              <a:r>
                <a:rPr lang="fr-FR" sz="1600" b="1" kern="1200" dirty="0" err="1">
                  <a:solidFill>
                    <a:srgbClr val="EF7D00"/>
                  </a:solidFill>
                </a:rPr>
                <a:t>EnR</a:t>
              </a:r>
              <a:endParaRPr lang="fr-FR" sz="1600" b="1" kern="1200" dirty="0">
                <a:solidFill>
                  <a:srgbClr val="EF7D00"/>
                </a:solidFill>
              </a:endParaRPr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B360AFF3-462F-5185-817E-3C63D1CAA0C2}"/>
                </a:ext>
              </a:extLst>
            </p:cNvPr>
            <p:cNvSpPr/>
            <p:nvPr/>
          </p:nvSpPr>
          <p:spPr>
            <a:xfrm>
              <a:off x="2566033" y="557118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dirty="0"/>
                <a:t>Ingénieur conseil en énergétique</a:t>
              </a: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572176B9-BDF9-08C1-C603-0C241270AC5E}"/>
                </a:ext>
              </a:extLst>
            </p:cNvPr>
            <p:cNvSpPr/>
            <p:nvPr/>
          </p:nvSpPr>
          <p:spPr>
            <a:xfrm>
              <a:off x="2566033" y="615486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</a:t>
              </a:r>
              <a:r>
                <a:rPr lang="fr-FR" sz="1600" kern="1200" dirty="0" smtClean="0"/>
                <a:t>énergétique du bâtiment</a:t>
              </a:r>
              <a:endParaRPr lang="fr-FR" sz="1600" kern="1200" dirty="0"/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C2549213-DE54-4F58-7FCF-C91613742F50}"/>
                </a:ext>
              </a:extLst>
            </p:cNvPr>
            <p:cNvSpPr/>
            <p:nvPr/>
          </p:nvSpPr>
          <p:spPr>
            <a:xfrm>
              <a:off x="2546983" y="2774741"/>
              <a:ext cx="2039937" cy="3685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dirty="0">
                  <a:solidFill>
                    <a:srgbClr val="EF7D00"/>
                  </a:solidFill>
                </a:rPr>
                <a:t>Chargé</a:t>
              </a:r>
              <a:r>
                <a:rPr lang="fr-FR" sz="1600" b="1" kern="1200" dirty="0">
                  <a:solidFill>
                    <a:srgbClr val="EF7D00"/>
                  </a:solidFill>
                </a:rPr>
                <a:t> d’affaires </a:t>
              </a:r>
              <a:r>
                <a:rPr lang="fr-FR" sz="1600" b="1" kern="1200" dirty="0" err="1">
                  <a:solidFill>
                    <a:srgbClr val="EF7D00"/>
                  </a:solidFill>
                </a:rPr>
                <a:t>EnR</a:t>
              </a:r>
              <a:endParaRPr lang="fr-FR" sz="1600" b="1" kern="1200" dirty="0">
                <a:solidFill>
                  <a:srgbClr val="EF7D00"/>
                </a:solidFill>
              </a:endParaRPr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C135A24A-A897-8260-108F-5AD4852360C2}"/>
                </a:ext>
              </a:extLst>
            </p:cNvPr>
            <p:cNvSpPr/>
            <p:nvPr/>
          </p:nvSpPr>
          <p:spPr>
            <a:xfrm>
              <a:off x="2413882" y="4299367"/>
              <a:ext cx="2305050" cy="37475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conception de systèmes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8242B6AC-CE62-8510-E9BA-FDB6EE599EC0}"/>
                </a:ext>
              </a:extLst>
            </p:cNvPr>
            <p:cNvSpPr/>
            <p:nvPr/>
          </p:nvSpPr>
          <p:spPr>
            <a:xfrm>
              <a:off x="2444112" y="4704101"/>
              <a:ext cx="2305050" cy="38646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production de systèmes 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6748D85C-8BDF-4D10-52B7-05C3252323AB}"/>
                </a:ext>
              </a:extLst>
            </p:cNvPr>
            <p:cNvSpPr/>
            <p:nvPr/>
          </p:nvSpPr>
          <p:spPr>
            <a:xfrm>
              <a:off x="2414380" y="5108366"/>
              <a:ext cx="2305050" cy="42019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exploitation</a:t>
              </a:r>
              <a:r>
                <a:rPr lang="fr-FR" sz="1400" kern="1200" dirty="0"/>
                <a:t> </a:t>
              </a:r>
              <a:r>
                <a:rPr lang="fr-FR" sz="1400" kern="1200" dirty="0" smtClean="0"/>
                <a:t>de systèmes </a:t>
              </a:r>
              <a:r>
                <a:rPr lang="fr-FR" sz="1400" kern="1200" dirty="0" err="1" smtClean="0"/>
                <a:t>EnR</a:t>
              </a:r>
              <a:endParaRPr lang="fr-FR" sz="1400" kern="1200" dirty="0"/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2C77FE-D9E7-1B60-1732-D8A6501F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2581" y="6413500"/>
            <a:ext cx="2743200" cy="365125"/>
          </a:xfrm>
        </p:spPr>
        <p:txBody>
          <a:bodyPr/>
          <a:lstStyle/>
          <a:p>
            <a:fld id="{6CBC1664-E438-4CF2-A7FF-0D549CB4C395}" type="slidenum">
              <a:rPr lang="fr-FR" smtClean="0"/>
              <a:t>5</a:t>
            </a:fld>
            <a:endParaRPr lang="fr-FR"/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1857374" y="95250"/>
            <a:ext cx="9086851" cy="773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 smtClean="0"/>
              <a:t>Liens Métiers/Activités</a:t>
            </a:r>
            <a:endParaRPr lang="fr-FR" sz="4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5166606" y="832919"/>
            <a:ext cx="5806193" cy="5943604"/>
            <a:chOff x="5166607" y="974682"/>
            <a:chExt cx="5381622" cy="5883318"/>
          </a:xfrm>
        </p:grpSpPr>
        <p:grpSp>
          <p:nvGrpSpPr>
            <p:cNvPr id="6" name="Groupe 5"/>
            <p:cNvGrpSpPr/>
            <p:nvPr/>
          </p:nvGrpSpPr>
          <p:grpSpPr>
            <a:xfrm>
              <a:off x="5166607" y="974682"/>
              <a:ext cx="5381622" cy="5883318"/>
              <a:chOff x="6524626" y="917532"/>
              <a:chExt cx="5381622" cy="5883318"/>
            </a:xfrm>
          </p:grpSpPr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18AC9D36-9479-08CC-C446-F4BB390CB308}"/>
                  </a:ext>
                </a:extLst>
              </p:cNvPr>
              <p:cNvSpPr/>
              <p:nvPr/>
            </p:nvSpPr>
            <p:spPr>
              <a:xfrm>
                <a:off x="6543135" y="972360"/>
                <a:ext cx="5363113" cy="5828490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12" name="Rectangle : coins arrondis 4">
                <a:extLst>
                  <a:ext uri="{FF2B5EF4-FFF2-40B4-BE49-F238E27FC236}">
                    <a16:creationId xmlns:a16="http://schemas.microsoft.com/office/drawing/2014/main" id="{70F46684-F630-E564-73FB-4464DA3B789F}"/>
                  </a:ext>
                </a:extLst>
              </p:cNvPr>
              <p:cNvSpPr txBox="1"/>
              <p:nvPr/>
            </p:nvSpPr>
            <p:spPr>
              <a:xfrm>
                <a:off x="6524626" y="917532"/>
                <a:ext cx="5326498" cy="5608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Activités</a:t>
                </a:r>
              </a:p>
            </p:txBody>
          </p:sp>
        </p:grpSp>
        <p:sp>
          <p:nvSpPr>
            <p:cNvPr id="58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261074" y="1465801"/>
              <a:ext cx="5216320" cy="5241306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ou du bâtiment incluant des 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Concevoir et optimiser une installation </a:t>
              </a:r>
              <a:r>
                <a:rPr lang="fr-FR" sz="1400" dirty="0">
                  <a:solidFill>
                    <a:schemeClr val="bg1"/>
                  </a:solidFill>
                </a:rPr>
                <a:t>innovante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à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Gérer des projets d’installations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renouvelables : planifier les différentes étapes, les coordonner, assurer le suivi des moyens humains et le respect du cahier de charges (délais, coûts)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Analyser, diagnostiquer et évaluer un système ou une installation énergétique (audit et diagnostic énergétiques)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Conseiller et préconiser des solutions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d'améliorations d'une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installation à énergie renouvelable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Assurer une veille technologique et réglementaire sur les technologies innovantes dans le domaine des énergies renouvelables et décarbonées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une installation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Accompagner et élaborer des politiques énergétiques 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8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337682" y="966274"/>
            <a:ext cx="2444389" cy="5809440"/>
            <a:chOff x="2337682" y="1047751"/>
            <a:chExt cx="2444389" cy="5809440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C3550CB-88D9-A168-1A61-C29250958A9B}"/>
                </a:ext>
              </a:extLst>
            </p:cNvPr>
            <p:cNvGrpSpPr/>
            <p:nvPr/>
          </p:nvGrpSpPr>
          <p:grpSpPr>
            <a:xfrm>
              <a:off x="2337682" y="1047751"/>
              <a:ext cx="2444389" cy="5809440"/>
              <a:chOff x="6467476" y="1105148"/>
              <a:chExt cx="2444389" cy="5418667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92002579-BCE1-CD23-4C0B-74DC9BE218EE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31" name="Rectangle : coins arrondis 4">
                <a:extLst>
                  <a:ext uri="{FF2B5EF4-FFF2-40B4-BE49-F238E27FC236}">
                    <a16:creationId xmlns:a16="http://schemas.microsoft.com/office/drawing/2014/main" id="{B6152B3C-8826-11D9-971E-3CEC7423A656}"/>
                  </a:ext>
                </a:extLst>
              </p:cNvPr>
              <p:cNvSpPr txBox="1"/>
              <p:nvPr/>
            </p:nvSpPr>
            <p:spPr>
              <a:xfrm>
                <a:off x="6467476" y="1116915"/>
                <a:ext cx="2419350" cy="5213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Métiers</a:t>
                </a:r>
              </a:p>
            </p:txBody>
          </p:sp>
        </p:grpSp>
        <p:sp>
          <p:nvSpPr>
            <p:cNvPr id="115" name="Rectangle : coins arrondis 114">
              <a:extLst>
                <a:ext uri="{FF2B5EF4-FFF2-40B4-BE49-F238E27FC236}">
                  <a16:creationId xmlns:a16="http://schemas.microsoft.com/office/drawing/2014/main" id="{46897840-B03E-1A22-71E3-41D6B5986DAC}"/>
                </a:ext>
              </a:extLst>
            </p:cNvPr>
            <p:cNvSpPr/>
            <p:nvPr/>
          </p:nvSpPr>
          <p:spPr>
            <a:xfrm>
              <a:off x="2442456" y="1581150"/>
              <a:ext cx="2238375" cy="1638300"/>
            </a:xfrm>
            <a:prstGeom prst="roundRect">
              <a:avLst>
                <a:gd name="adj" fmla="val 6267"/>
              </a:avLst>
            </a:prstGeom>
            <a:solidFill>
              <a:schemeClr val="accent1">
                <a:alpha val="49000"/>
              </a:schemeClr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CD07F7B2-C641-3D60-E208-792B518E5214}"/>
                </a:ext>
              </a:extLst>
            </p:cNvPr>
            <p:cNvSpPr/>
            <p:nvPr/>
          </p:nvSpPr>
          <p:spPr>
            <a:xfrm>
              <a:off x="2556508" y="2317541"/>
              <a:ext cx="2039937" cy="3304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Chef de projet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AA6D1313-739A-ACC6-EC3A-9AD7985ABA5A}"/>
                </a:ext>
              </a:extLst>
            </p:cNvPr>
            <p:cNvSpPr/>
            <p:nvPr/>
          </p:nvSpPr>
          <p:spPr>
            <a:xfrm>
              <a:off x="2566033" y="3289091"/>
              <a:ext cx="2039937" cy="4256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kern="1200" dirty="0">
                  <a:solidFill>
                    <a:srgbClr val="EF7D00"/>
                  </a:solidFill>
                </a:rPr>
                <a:t>Ingénieur bureau d’étude </a:t>
              </a:r>
              <a:r>
                <a:rPr lang="fr-FR" sz="1600" b="1" kern="1200" dirty="0" err="1">
                  <a:solidFill>
                    <a:srgbClr val="EF7D00"/>
                  </a:solidFill>
                </a:rPr>
                <a:t>EnR</a:t>
              </a:r>
              <a:endParaRPr lang="fr-FR" sz="1600" b="1" kern="1200" dirty="0">
                <a:solidFill>
                  <a:srgbClr val="EF7D00"/>
                </a:solidFill>
              </a:endParaRPr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864CA080-E9D9-CC73-791D-6A509349984F}"/>
                </a:ext>
              </a:extLst>
            </p:cNvPr>
            <p:cNvSpPr/>
            <p:nvPr/>
          </p:nvSpPr>
          <p:spPr>
            <a:xfrm>
              <a:off x="2566033" y="3781426"/>
              <a:ext cx="2039937" cy="48577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 smtClean="0"/>
                <a:t>Ingénieur-chercheur </a:t>
              </a:r>
              <a:r>
                <a:rPr lang="fr-FR" sz="1600" kern="1200" dirty="0"/>
                <a:t>R&amp;D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B8C4E8FB-9B0B-0E40-87A5-2B9CD6FEF91D}"/>
                </a:ext>
              </a:extLst>
            </p:cNvPr>
            <p:cNvSpPr/>
            <p:nvPr/>
          </p:nvSpPr>
          <p:spPr>
            <a:xfrm>
              <a:off x="2575558" y="1669841"/>
              <a:ext cx="2039937" cy="51138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Responsable développement</a:t>
              </a:r>
              <a:r>
                <a:rPr lang="fr-FR" sz="1600" kern="1200" dirty="0"/>
                <a:t>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B360AFF3-462F-5185-817E-3C63D1CAA0C2}"/>
                </a:ext>
              </a:extLst>
            </p:cNvPr>
            <p:cNvSpPr/>
            <p:nvPr/>
          </p:nvSpPr>
          <p:spPr>
            <a:xfrm>
              <a:off x="2566033" y="557118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dirty="0"/>
                <a:t>Ingénieur conseil en énergétique</a:t>
              </a: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572176B9-BDF9-08C1-C603-0C241270AC5E}"/>
                </a:ext>
              </a:extLst>
            </p:cNvPr>
            <p:cNvSpPr/>
            <p:nvPr/>
          </p:nvSpPr>
          <p:spPr>
            <a:xfrm>
              <a:off x="2566033" y="615486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</a:t>
              </a:r>
              <a:r>
                <a:rPr lang="fr-FR" sz="1600" kern="1200" dirty="0" smtClean="0"/>
                <a:t>énergétique du bâtiment</a:t>
              </a:r>
              <a:endParaRPr lang="fr-FR" sz="1600" kern="1200" dirty="0"/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C2549213-DE54-4F58-7FCF-C91613742F50}"/>
                </a:ext>
              </a:extLst>
            </p:cNvPr>
            <p:cNvSpPr/>
            <p:nvPr/>
          </p:nvSpPr>
          <p:spPr>
            <a:xfrm>
              <a:off x="2546983" y="2774741"/>
              <a:ext cx="2039937" cy="3685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Chargé</a:t>
              </a:r>
              <a:r>
                <a:rPr lang="fr-FR" sz="1600" kern="1200" dirty="0"/>
                <a:t> d’affaires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C135A24A-A897-8260-108F-5AD4852360C2}"/>
                </a:ext>
              </a:extLst>
            </p:cNvPr>
            <p:cNvSpPr/>
            <p:nvPr/>
          </p:nvSpPr>
          <p:spPr>
            <a:xfrm>
              <a:off x="2413882" y="4299367"/>
              <a:ext cx="2305050" cy="37475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conception de systèmes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8242B6AC-CE62-8510-E9BA-FDB6EE599EC0}"/>
                </a:ext>
              </a:extLst>
            </p:cNvPr>
            <p:cNvSpPr/>
            <p:nvPr/>
          </p:nvSpPr>
          <p:spPr>
            <a:xfrm>
              <a:off x="2444112" y="4704101"/>
              <a:ext cx="2305050" cy="38646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production de systèmes 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6748D85C-8BDF-4D10-52B7-05C3252323AB}"/>
                </a:ext>
              </a:extLst>
            </p:cNvPr>
            <p:cNvSpPr/>
            <p:nvPr/>
          </p:nvSpPr>
          <p:spPr>
            <a:xfrm>
              <a:off x="2414380" y="5108366"/>
              <a:ext cx="2305050" cy="42019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exploitation</a:t>
              </a:r>
              <a:r>
                <a:rPr lang="fr-FR" sz="1400" kern="1200" dirty="0"/>
                <a:t> </a:t>
              </a:r>
              <a:r>
                <a:rPr lang="fr-FR" sz="1400" kern="1200" dirty="0" smtClean="0"/>
                <a:t>de systèmes </a:t>
              </a:r>
              <a:r>
                <a:rPr lang="fr-FR" sz="1400" kern="1200" dirty="0" err="1" smtClean="0"/>
                <a:t>EnR</a:t>
              </a:r>
              <a:endParaRPr lang="fr-FR" sz="1400" kern="1200" dirty="0"/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2C77FE-D9E7-1B60-1732-D8A6501F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2581" y="6413500"/>
            <a:ext cx="2743200" cy="365125"/>
          </a:xfrm>
        </p:spPr>
        <p:txBody>
          <a:bodyPr/>
          <a:lstStyle/>
          <a:p>
            <a:fld id="{6CBC1664-E438-4CF2-A7FF-0D549CB4C395}" type="slidenum">
              <a:rPr lang="fr-FR" smtClean="0"/>
              <a:t>6</a:t>
            </a:fld>
            <a:endParaRPr lang="fr-FR"/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1857374" y="95250"/>
            <a:ext cx="9086851" cy="773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 smtClean="0"/>
              <a:t>Liens Métiers/Activités</a:t>
            </a:r>
            <a:endParaRPr lang="fr-FR" sz="4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5166606" y="832919"/>
            <a:ext cx="5806193" cy="5943604"/>
            <a:chOff x="5166607" y="974682"/>
            <a:chExt cx="5381622" cy="5883318"/>
          </a:xfrm>
        </p:grpSpPr>
        <p:grpSp>
          <p:nvGrpSpPr>
            <p:cNvPr id="6" name="Groupe 5"/>
            <p:cNvGrpSpPr/>
            <p:nvPr/>
          </p:nvGrpSpPr>
          <p:grpSpPr>
            <a:xfrm>
              <a:off x="5166607" y="974682"/>
              <a:ext cx="5381622" cy="5883318"/>
              <a:chOff x="6524626" y="917532"/>
              <a:chExt cx="5381622" cy="5883318"/>
            </a:xfrm>
          </p:grpSpPr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18AC9D36-9479-08CC-C446-F4BB390CB308}"/>
                  </a:ext>
                </a:extLst>
              </p:cNvPr>
              <p:cNvSpPr/>
              <p:nvPr/>
            </p:nvSpPr>
            <p:spPr>
              <a:xfrm>
                <a:off x="6543135" y="972360"/>
                <a:ext cx="5363113" cy="5828490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12" name="Rectangle : coins arrondis 4">
                <a:extLst>
                  <a:ext uri="{FF2B5EF4-FFF2-40B4-BE49-F238E27FC236}">
                    <a16:creationId xmlns:a16="http://schemas.microsoft.com/office/drawing/2014/main" id="{70F46684-F630-E564-73FB-4464DA3B789F}"/>
                  </a:ext>
                </a:extLst>
              </p:cNvPr>
              <p:cNvSpPr txBox="1"/>
              <p:nvPr/>
            </p:nvSpPr>
            <p:spPr>
              <a:xfrm>
                <a:off x="6524626" y="917532"/>
                <a:ext cx="5326498" cy="5608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Activités</a:t>
                </a:r>
              </a:p>
            </p:txBody>
          </p:sp>
        </p:grpSp>
        <p:sp>
          <p:nvSpPr>
            <p:cNvPr id="58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261074" y="1465802"/>
              <a:ext cx="5216320" cy="5157107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Réaliser une évaluation technique et économique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d'un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projet de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l'industrie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ou du bâtiment incluant des énergies renouvelables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Elaborer des scénarios et proposer des solutions à énergies renouvelables répondant aux besoins exprimés par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l'exploitant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Concevoir et optimiser une installation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innovante à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renouvelables : planifier les différentes étapes, les coordonner, assurer le suivi des moyens humains et le respect du cahier de charges (délais, coûts)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Analyser, diagnostiquer et évaluer un système ou une installation énergétique (audit et diagnostic énergétiques)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installation à énergie renouvelable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Assurer une veille technologique et réglementaire sur les technologies innovantes dans le domaine des énergies renouvelables et décarbonées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une installation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Accompagner et élaborer des politiques énergétiques 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80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337682" y="966274"/>
            <a:ext cx="2444389" cy="5809440"/>
            <a:chOff x="2337682" y="1047751"/>
            <a:chExt cx="2444389" cy="5809440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C3550CB-88D9-A168-1A61-C29250958A9B}"/>
                </a:ext>
              </a:extLst>
            </p:cNvPr>
            <p:cNvGrpSpPr/>
            <p:nvPr/>
          </p:nvGrpSpPr>
          <p:grpSpPr>
            <a:xfrm>
              <a:off x="2337682" y="1047751"/>
              <a:ext cx="2444389" cy="5809440"/>
              <a:chOff x="6467476" y="1105148"/>
              <a:chExt cx="2444389" cy="5418667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92002579-BCE1-CD23-4C0B-74DC9BE218EE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31" name="Rectangle : coins arrondis 4">
                <a:extLst>
                  <a:ext uri="{FF2B5EF4-FFF2-40B4-BE49-F238E27FC236}">
                    <a16:creationId xmlns:a16="http://schemas.microsoft.com/office/drawing/2014/main" id="{B6152B3C-8826-11D9-971E-3CEC7423A656}"/>
                  </a:ext>
                </a:extLst>
              </p:cNvPr>
              <p:cNvSpPr txBox="1"/>
              <p:nvPr/>
            </p:nvSpPr>
            <p:spPr>
              <a:xfrm>
                <a:off x="6467476" y="1116915"/>
                <a:ext cx="2419350" cy="5213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Métiers</a:t>
                </a:r>
              </a:p>
            </p:txBody>
          </p:sp>
        </p:grpSp>
        <p:sp>
          <p:nvSpPr>
            <p:cNvPr id="115" name="Rectangle : coins arrondis 114">
              <a:extLst>
                <a:ext uri="{FF2B5EF4-FFF2-40B4-BE49-F238E27FC236}">
                  <a16:creationId xmlns:a16="http://schemas.microsoft.com/office/drawing/2014/main" id="{46897840-B03E-1A22-71E3-41D6B5986DAC}"/>
                </a:ext>
              </a:extLst>
            </p:cNvPr>
            <p:cNvSpPr/>
            <p:nvPr/>
          </p:nvSpPr>
          <p:spPr>
            <a:xfrm>
              <a:off x="2442456" y="1581150"/>
              <a:ext cx="2238375" cy="1638300"/>
            </a:xfrm>
            <a:prstGeom prst="roundRect">
              <a:avLst>
                <a:gd name="adj" fmla="val 6267"/>
              </a:avLst>
            </a:prstGeom>
            <a:solidFill>
              <a:schemeClr val="accent1">
                <a:alpha val="49000"/>
              </a:schemeClr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CD07F7B2-C641-3D60-E208-792B518E5214}"/>
                </a:ext>
              </a:extLst>
            </p:cNvPr>
            <p:cNvSpPr/>
            <p:nvPr/>
          </p:nvSpPr>
          <p:spPr>
            <a:xfrm>
              <a:off x="2556508" y="2317541"/>
              <a:ext cx="2039937" cy="3304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Chef de projet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AA6D1313-739A-ACC6-EC3A-9AD7985ABA5A}"/>
                </a:ext>
              </a:extLst>
            </p:cNvPr>
            <p:cNvSpPr/>
            <p:nvPr/>
          </p:nvSpPr>
          <p:spPr>
            <a:xfrm>
              <a:off x="2566033" y="3289091"/>
              <a:ext cx="2039937" cy="4256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bureau d’étude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864CA080-E9D9-CC73-791D-6A509349984F}"/>
                </a:ext>
              </a:extLst>
            </p:cNvPr>
            <p:cNvSpPr/>
            <p:nvPr/>
          </p:nvSpPr>
          <p:spPr>
            <a:xfrm>
              <a:off x="2566033" y="3781426"/>
              <a:ext cx="2039937" cy="48577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dirty="0" smtClean="0">
                  <a:solidFill>
                    <a:srgbClr val="EF7D00"/>
                  </a:solidFill>
                </a:rPr>
                <a:t>Ingénieur-chercheur </a:t>
              </a:r>
              <a:r>
                <a:rPr lang="fr-FR" sz="1600" b="1" kern="1200" dirty="0">
                  <a:solidFill>
                    <a:srgbClr val="EF7D00"/>
                  </a:solidFill>
                </a:rPr>
                <a:t>R&amp;D </a:t>
              </a:r>
              <a:r>
                <a:rPr lang="fr-FR" sz="1600" b="1" kern="1200" dirty="0" err="1">
                  <a:solidFill>
                    <a:srgbClr val="EF7D00"/>
                  </a:solidFill>
                </a:rPr>
                <a:t>EnR</a:t>
              </a:r>
              <a:endParaRPr lang="fr-FR" sz="1600" b="1" kern="1200" dirty="0">
                <a:solidFill>
                  <a:srgbClr val="EF7D00"/>
                </a:solidFill>
              </a:endParaRPr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B8C4E8FB-9B0B-0E40-87A5-2B9CD6FEF91D}"/>
                </a:ext>
              </a:extLst>
            </p:cNvPr>
            <p:cNvSpPr/>
            <p:nvPr/>
          </p:nvSpPr>
          <p:spPr>
            <a:xfrm>
              <a:off x="2575558" y="1669841"/>
              <a:ext cx="2039937" cy="51138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Responsable développement</a:t>
              </a:r>
              <a:r>
                <a:rPr lang="fr-FR" sz="1600" kern="1200" dirty="0"/>
                <a:t>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B360AFF3-462F-5185-817E-3C63D1CAA0C2}"/>
                </a:ext>
              </a:extLst>
            </p:cNvPr>
            <p:cNvSpPr/>
            <p:nvPr/>
          </p:nvSpPr>
          <p:spPr>
            <a:xfrm>
              <a:off x="2566033" y="557118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dirty="0"/>
                <a:t>Ingénieur conseil en énergétique</a:t>
              </a: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572176B9-BDF9-08C1-C603-0C241270AC5E}"/>
                </a:ext>
              </a:extLst>
            </p:cNvPr>
            <p:cNvSpPr/>
            <p:nvPr/>
          </p:nvSpPr>
          <p:spPr>
            <a:xfrm>
              <a:off x="2566033" y="615486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</a:t>
              </a:r>
              <a:r>
                <a:rPr lang="fr-FR" sz="1600" kern="1200" dirty="0" smtClean="0"/>
                <a:t>énergétique du bâtiment</a:t>
              </a:r>
              <a:endParaRPr lang="fr-FR" sz="1600" kern="1200" dirty="0"/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C2549213-DE54-4F58-7FCF-C91613742F50}"/>
                </a:ext>
              </a:extLst>
            </p:cNvPr>
            <p:cNvSpPr/>
            <p:nvPr/>
          </p:nvSpPr>
          <p:spPr>
            <a:xfrm>
              <a:off x="2546983" y="2774741"/>
              <a:ext cx="2039937" cy="3685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Chargé</a:t>
              </a:r>
              <a:r>
                <a:rPr lang="fr-FR" sz="1600" kern="1200" dirty="0"/>
                <a:t> d’affaires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C135A24A-A897-8260-108F-5AD4852360C2}"/>
                </a:ext>
              </a:extLst>
            </p:cNvPr>
            <p:cNvSpPr/>
            <p:nvPr/>
          </p:nvSpPr>
          <p:spPr>
            <a:xfrm>
              <a:off x="2413882" y="4299367"/>
              <a:ext cx="2305050" cy="37475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conception de systèmes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8242B6AC-CE62-8510-E9BA-FDB6EE599EC0}"/>
                </a:ext>
              </a:extLst>
            </p:cNvPr>
            <p:cNvSpPr/>
            <p:nvPr/>
          </p:nvSpPr>
          <p:spPr>
            <a:xfrm>
              <a:off x="2444112" y="4704101"/>
              <a:ext cx="2305050" cy="38646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production de systèmes 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6748D85C-8BDF-4D10-52B7-05C3252323AB}"/>
                </a:ext>
              </a:extLst>
            </p:cNvPr>
            <p:cNvSpPr/>
            <p:nvPr/>
          </p:nvSpPr>
          <p:spPr>
            <a:xfrm>
              <a:off x="2414380" y="5108366"/>
              <a:ext cx="2305050" cy="42019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exploitation</a:t>
              </a:r>
              <a:r>
                <a:rPr lang="fr-FR" sz="1400" kern="1200" dirty="0"/>
                <a:t> </a:t>
              </a:r>
              <a:r>
                <a:rPr lang="fr-FR" sz="1400" kern="1200" dirty="0" smtClean="0"/>
                <a:t>de systèmes </a:t>
              </a:r>
              <a:r>
                <a:rPr lang="fr-FR" sz="1400" kern="1200" dirty="0" err="1" smtClean="0"/>
                <a:t>EnR</a:t>
              </a:r>
              <a:endParaRPr lang="fr-FR" sz="1400" kern="1200" dirty="0"/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2C77FE-D9E7-1B60-1732-D8A6501F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2581" y="6413500"/>
            <a:ext cx="2743200" cy="365125"/>
          </a:xfrm>
        </p:spPr>
        <p:txBody>
          <a:bodyPr/>
          <a:lstStyle/>
          <a:p>
            <a:fld id="{6CBC1664-E438-4CF2-A7FF-0D549CB4C395}" type="slidenum">
              <a:rPr lang="fr-FR" smtClean="0"/>
              <a:t>7</a:t>
            </a:fld>
            <a:endParaRPr lang="fr-FR"/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1857374" y="95250"/>
            <a:ext cx="9086851" cy="773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 smtClean="0"/>
              <a:t>Liens Métiers/Activités</a:t>
            </a:r>
            <a:endParaRPr lang="fr-FR" sz="4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5166606" y="832919"/>
            <a:ext cx="5806193" cy="5943604"/>
            <a:chOff x="5166607" y="974682"/>
            <a:chExt cx="5381622" cy="5883318"/>
          </a:xfrm>
        </p:grpSpPr>
        <p:grpSp>
          <p:nvGrpSpPr>
            <p:cNvPr id="6" name="Groupe 5"/>
            <p:cNvGrpSpPr/>
            <p:nvPr/>
          </p:nvGrpSpPr>
          <p:grpSpPr>
            <a:xfrm>
              <a:off x="5166607" y="974682"/>
              <a:ext cx="5381622" cy="5883318"/>
              <a:chOff x="6524626" y="917532"/>
              <a:chExt cx="5381622" cy="5883318"/>
            </a:xfrm>
          </p:grpSpPr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18AC9D36-9479-08CC-C446-F4BB390CB308}"/>
                  </a:ext>
                </a:extLst>
              </p:cNvPr>
              <p:cNvSpPr/>
              <p:nvPr/>
            </p:nvSpPr>
            <p:spPr>
              <a:xfrm>
                <a:off x="6543135" y="972360"/>
                <a:ext cx="5363113" cy="5828490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12" name="Rectangle : coins arrondis 4">
                <a:extLst>
                  <a:ext uri="{FF2B5EF4-FFF2-40B4-BE49-F238E27FC236}">
                    <a16:creationId xmlns:a16="http://schemas.microsoft.com/office/drawing/2014/main" id="{70F46684-F630-E564-73FB-4464DA3B789F}"/>
                  </a:ext>
                </a:extLst>
              </p:cNvPr>
              <p:cNvSpPr txBox="1"/>
              <p:nvPr/>
            </p:nvSpPr>
            <p:spPr>
              <a:xfrm>
                <a:off x="6524626" y="917532"/>
                <a:ext cx="5326498" cy="5608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Activités</a:t>
                </a:r>
              </a:p>
            </p:txBody>
          </p:sp>
        </p:grpSp>
        <p:sp>
          <p:nvSpPr>
            <p:cNvPr id="58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261074" y="1434227"/>
              <a:ext cx="5216320" cy="512355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ou du bâtiment incluant des 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Concevoir et optimiser une installation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innovante à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énergies renouvelables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renouvelables : planifier les différentes étapes, les coordonner, assurer le suivi des moyens humains et le respect du cahier de charges (délais, coûts)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Analyser, diagnostiquer et évaluer un système ou une installation énergétique (audit et diagnostic énergétiques)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installation à énergie renouvelable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Assurer une veille technologique et réglementaire sur les technologies innovantes dans le domaine des énergies renouvelables et décarbonées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une installation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Accompagner et élaborer des politiques énergétiques 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37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337682" y="966274"/>
            <a:ext cx="2444389" cy="5809440"/>
            <a:chOff x="2337682" y="1047751"/>
            <a:chExt cx="2444389" cy="5809440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C3550CB-88D9-A168-1A61-C29250958A9B}"/>
                </a:ext>
              </a:extLst>
            </p:cNvPr>
            <p:cNvGrpSpPr/>
            <p:nvPr/>
          </p:nvGrpSpPr>
          <p:grpSpPr>
            <a:xfrm>
              <a:off x="2337682" y="1047751"/>
              <a:ext cx="2444389" cy="5809440"/>
              <a:chOff x="6467476" y="1105148"/>
              <a:chExt cx="2444389" cy="5418667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92002579-BCE1-CD23-4C0B-74DC9BE218EE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31" name="Rectangle : coins arrondis 4">
                <a:extLst>
                  <a:ext uri="{FF2B5EF4-FFF2-40B4-BE49-F238E27FC236}">
                    <a16:creationId xmlns:a16="http://schemas.microsoft.com/office/drawing/2014/main" id="{B6152B3C-8826-11D9-971E-3CEC7423A656}"/>
                  </a:ext>
                </a:extLst>
              </p:cNvPr>
              <p:cNvSpPr txBox="1"/>
              <p:nvPr/>
            </p:nvSpPr>
            <p:spPr>
              <a:xfrm>
                <a:off x="6467476" y="1116915"/>
                <a:ext cx="2419350" cy="5213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Métiers</a:t>
                </a:r>
              </a:p>
            </p:txBody>
          </p:sp>
        </p:grpSp>
        <p:sp>
          <p:nvSpPr>
            <p:cNvPr id="115" name="Rectangle : coins arrondis 114">
              <a:extLst>
                <a:ext uri="{FF2B5EF4-FFF2-40B4-BE49-F238E27FC236}">
                  <a16:creationId xmlns:a16="http://schemas.microsoft.com/office/drawing/2014/main" id="{46897840-B03E-1A22-71E3-41D6B5986DAC}"/>
                </a:ext>
              </a:extLst>
            </p:cNvPr>
            <p:cNvSpPr/>
            <p:nvPr/>
          </p:nvSpPr>
          <p:spPr>
            <a:xfrm>
              <a:off x="2442456" y="1581150"/>
              <a:ext cx="2238375" cy="1638300"/>
            </a:xfrm>
            <a:prstGeom prst="roundRect">
              <a:avLst>
                <a:gd name="adj" fmla="val 6267"/>
              </a:avLst>
            </a:prstGeom>
            <a:solidFill>
              <a:schemeClr val="accent1">
                <a:alpha val="49000"/>
              </a:schemeClr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CD07F7B2-C641-3D60-E208-792B518E5214}"/>
                </a:ext>
              </a:extLst>
            </p:cNvPr>
            <p:cNvSpPr/>
            <p:nvPr/>
          </p:nvSpPr>
          <p:spPr>
            <a:xfrm>
              <a:off x="2556508" y="2317541"/>
              <a:ext cx="2039937" cy="3304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Chef de projet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AA6D1313-739A-ACC6-EC3A-9AD7985ABA5A}"/>
                </a:ext>
              </a:extLst>
            </p:cNvPr>
            <p:cNvSpPr/>
            <p:nvPr/>
          </p:nvSpPr>
          <p:spPr>
            <a:xfrm>
              <a:off x="2566033" y="3289091"/>
              <a:ext cx="2039937" cy="4256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bureau d’étude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864CA080-E9D9-CC73-791D-6A509349984F}"/>
                </a:ext>
              </a:extLst>
            </p:cNvPr>
            <p:cNvSpPr/>
            <p:nvPr/>
          </p:nvSpPr>
          <p:spPr>
            <a:xfrm>
              <a:off x="2566033" y="3781426"/>
              <a:ext cx="2039937" cy="48577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 smtClean="0"/>
                <a:t>Ingénieur-chercheur </a:t>
              </a:r>
              <a:r>
                <a:rPr lang="fr-FR" sz="1600" kern="1200" dirty="0"/>
                <a:t>R&amp;D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B8C4E8FB-9B0B-0E40-87A5-2B9CD6FEF91D}"/>
                </a:ext>
              </a:extLst>
            </p:cNvPr>
            <p:cNvSpPr/>
            <p:nvPr/>
          </p:nvSpPr>
          <p:spPr>
            <a:xfrm>
              <a:off x="2575558" y="1669841"/>
              <a:ext cx="2039937" cy="51138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Responsable développement</a:t>
              </a:r>
              <a:r>
                <a:rPr lang="fr-FR" sz="1600" kern="1200" dirty="0"/>
                <a:t>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B360AFF3-462F-5185-817E-3C63D1CAA0C2}"/>
                </a:ext>
              </a:extLst>
            </p:cNvPr>
            <p:cNvSpPr/>
            <p:nvPr/>
          </p:nvSpPr>
          <p:spPr>
            <a:xfrm>
              <a:off x="2566033" y="557118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dirty="0"/>
                <a:t>Ingénieur conseil en énergétique</a:t>
              </a: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572176B9-BDF9-08C1-C603-0C241270AC5E}"/>
                </a:ext>
              </a:extLst>
            </p:cNvPr>
            <p:cNvSpPr/>
            <p:nvPr/>
          </p:nvSpPr>
          <p:spPr>
            <a:xfrm>
              <a:off x="2566033" y="615486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</a:t>
              </a:r>
              <a:r>
                <a:rPr lang="fr-FR" sz="1600" kern="1200" dirty="0" smtClean="0"/>
                <a:t>énergétique du bâtiment</a:t>
              </a:r>
              <a:endParaRPr lang="fr-FR" sz="1600" kern="1200" dirty="0"/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C2549213-DE54-4F58-7FCF-C91613742F50}"/>
                </a:ext>
              </a:extLst>
            </p:cNvPr>
            <p:cNvSpPr/>
            <p:nvPr/>
          </p:nvSpPr>
          <p:spPr>
            <a:xfrm>
              <a:off x="2546983" y="2774741"/>
              <a:ext cx="2039937" cy="3685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Chargé</a:t>
              </a:r>
              <a:r>
                <a:rPr lang="fr-FR" sz="1600" kern="1200" dirty="0"/>
                <a:t> d’affaires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C135A24A-A897-8260-108F-5AD4852360C2}"/>
                </a:ext>
              </a:extLst>
            </p:cNvPr>
            <p:cNvSpPr/>
            <p:nvPr/>
          </p:nvSpPr>
          <p:spPr>
            <a:xfrm>
              <a:off x="2413882" y="4299367"/>
              <a:ext cx="2305050" cy="37475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dirty="0">
                  <a:solidFill>
                    <a:srgbClr val="EF7D00"/>
                  </a:solidFill>
                </a:rPr>
                <a:t>Ingénieur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conception de systèmes</a:t>
              </a:r>
              <a:r>
                <a:rPr lang="fr-FR" sz="1400" b="1" kern="1200" dirty="0" smtClean="0">
                  <a:solidFill>
                    <a:srgbClr val="EF7D00"/>
                  </a:solidFill>
                </a:rPr>
                <a:t> </a:t>
              </a:r>
              <a:r>
                <a:rPr lang="fr-FR" sz="1400" b="1" kern="1200" dirty="0" err="1">
                  <a:solidFill>
                    <a:srgbClr val="EF7D00"/>
                  </a:solidFill>
                </a:rPr>
                <a:t>EnR</a:t>
              </a:r>
              <a:endParaRPr lang="fr-FR" sz="1400" b="1" kern="1200" dirty="0">
                <a:solidFill>
                  <a:srgbClr val="EF7D00"/>
                </a:solidFill>
              </a:endParaRPr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8242B6AC-CE62-8510-E9BA-FDB6EE599EC0}"/>
                </a:ext>
              </a:extLst>
            </p:cNvPr>
            <p:cNvSpPr/>
            <p:nvPr/>
          </p:nvSpPr>
          <p:spPr>
            <a:xfrm>
              <a:off x="2444112" y="4704101"/>
              <a:ext cx="2305050" cy="38646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production de systèmes 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6748D85C-8BDF-4D10-52B7-05C3252323AB}"/>
                </a:ext>
              </a:extLst>
            </p:cNvPr>
            <p:cNvSpPr/>
            <p:nvPr/>
          </p:nvSpPr>
          <p:spPr>
            <a:xfrm>
              <a:off x="2414380" y="5108366"/>
              <a:ext cx="2305050" cy="42019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exploitation</a:t>
              </a:r>
              <a:r>
                <a:rPr lang="fr-FR" sz="1400" kern="1200" dirty="0"/>
                <a:t> </a:t>
              </a:r>
              <a:r>
                <a:rPr lang="fr-FR" sz="1400" kern="1200" dirty="0" smtClean="0"/>
                <a:t>de systèmes </a:t>
              </a:r>
              <a:r>
                <a:rPr lang="fr-FR" sz="1400" kern="1200" dirty="0" err="1" smtClean="0"/>
                <a:t>EnR</a:t>
              </a:r>
              <a:endParaRPr lang="fr-FR" sz="1400" kern="1200" dirty="0"/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2C77FE-D9E7-1B60-1732-D8A6501F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2581" y="6413500"/>
            <a:ext cx="2743200" cy="365125"/>
          </a:xfrm>
        </p:spPr>
        <p:txBody>
          <a:bodyPr/>
          <a:lstStyle/>
          <a:p>
            <a:fld id="{6CBC1664-E438-4CF2-A7FF-0D549CB4C395}" type="slidenum">
              <a:rPr lang="fr-FR" smtClean="0"/>
              <a:t>8</a:t>
            </a:fld>
            <a:endParaRPr lang="fr-FR"/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1857374" y="95250"/>
            <a:ext cx="9086851" cy="773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 smtClean="0"/>
              <a:t>Liens Métiers/Activités</a:t>
            </a:r>
            <a:endParaRPr lang="fr-FR" sz="4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5166606" y="832919"/>
            <a:ext cx="5806193" cy="5943604"/>
            <a:chOff x="5166607" y="974682"/>
            <a:chExt cx="5381622" cy="5883318"/>
          </a:xfrm>
        </p:grpSpPr>
        <p:grpSp>
          <p:nvGrpSpPr>
            <p:cNvPr id="6" name="Groupe 5"/>
            <p:cNvGrpSpPr/>
            <p:nvPr/>
          </p:nvGrpSpPr>
          <p:grpSpPr>
            <a:xfrm>
              <a:off x="5166607" y="974682"/>
              <a:ext cx="5381622" cy="5883318"/>
              <a:chOff x="6524626" y="917532"/>
              <a:chExt cx="5381622" cy="5883318"/>
            </a:xfrm>
          </p:grpSpPr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18AC9D36-9479-08CC-C446-F4BB390CB308}"/>
                  </a:ext>
                </a:extLst>
              </p:cNvPr>
              <p:cNvSpPr/>
              <p:nvPr/>
            </p:nvSpPr>
            <p:spPr>
              <a:xfrm>
                <a:off x="6543135" y="972360"/>
                <a:ext cx="5363113" cy="5828490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12" name="Rectangle : coins arrondis 4">
                <a:extLst>
                  <a:ext uri="{FF2B5EF4-FFF2-40B4-BE49-F238E27FC236}">
                    <a16:creationId xmlns:a16="http://schemas.microsoft.com/office/drawing/2014/main" id="{70F46684-F630-E564-73FB-4464DA3B789F}"/>
                  </a:ext>
                </a:extLst>
              </p:cNvPr>
              <p:cNvSpPr txBox="1"/>
              <p:nvPr/>
            </p:nvSpPr>
            <p:spPr>
              <a:xfrm>
                <a:off x="6524626" y="917532"/>
                <a:ext cx="5326498" cy="5608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Activités</a:t>
                </a:r>
              </a:p>
            </p:txBody>
          </p:sp>
        </p:grpSp>
        <p:sp>
          <p:nvSpPr>
            <p:cNvPr id="58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261074" y="1476325"/>
              <a:ext cx="5216320" cy="5241306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Réaliser une évaluation technique et économique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d'un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projet de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l'industrie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ou du bâtiment incluant des énergies renouvelables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Concevoir et optimiser une installation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innovante à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énergies renouvelables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Gérer des projets d’installations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d'énergies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renouvelables : planifier les différentes étapes, les coordonner, assurer le suivi des moyens humains et le respect du cahier de charges (délais, coûts)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Analyser, diagnostiquer et évaluer un système ou une installation énergétique (audit et diagnostic énergétiques)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installation à énergie renouvelable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Assurer une veille technologique et réglementaire sur les technologies innovantes dans le domaine des énergies renouvelables et décarbonées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une installation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Accompagner et élaborer des politiques énergétiques 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92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337682" y="966274"/>
            <a:ext cx="2444389" cy="5809440"/>
            <a:chOff x="2337682" y="1047751"/>
            <a:chExt cx="2444389" cy="5809440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C3550CB-88D9-A168-1A61-C29250958A9B}"/>
                </a:ext>
              </a:extLst>
            </p:cNvPr>
            <p:cNvGrpSpPr/>
            <p:nvPr/>
          </p:nvGrpSpPr>
          <p:grpSpPr>
            <a:xfrm>
              <a:off x="2337682" y="1047751"/>
              <a:ext cx="2444389" cy="5809440"/>
              <a:chOff x="6467476" y="1105148"/>
              <a:chExt cx="2444389" cy="5418667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92002579-BCE1-CD23-4C0B-74DC9BE218EE}"/>
                  </a:ext>
                </a:extLst>
              </p:cNvPr>
              <p:cNvSpPr/>
              <p:nvPr/>
            </p:nvSpPr>
            <p:spPr>
              <a:xfrm>
                <a:off x="6475884" y="1105148"/>
                <a:ext cx="2435981" cy="5418667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31" name="Rectangle : coins arrondis 4">
                <a:extLst>
                  <a:ext uri="{FF2B5EF4-FFF2-40B4-BE49-F238E27FC236}">
                    <a16:creationId xmlns:a16="http://schemas.microsoft.com/office/drawing/2014/main" id="{B6152B3C-8826-11D9-971E-3CEC7423A656}"/>
                  </a:ext>
                </a:extLst>
              </p:cNvPr>
              <p:cNvSpPr txBox="1"/>
              <p:nvPr/>
            </p:nvSpPr>
            <p:spPr>
              <a:xfrm>
                <a:off x="6467476" y="1116915"/>
                <a:ext cx="2419350" cy="5213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Métiers</a:t>
                </a:r>
              </a:p>
            </p:txBody>
          </p:sp>
        </p:grpSp>
        <p:sp>
          <p:nvSpPr>
            <p:cNvPr id="115" name="Rectangle : coins arrondis 114">
              <a:extLst>
                <a:ext uri="{FF2B5EF4-FFF2-40B4-BE49-F238E27FC236}">
                  <a16:creationId xmlns:a16="http://schemas.microsoft.com/office/drawing/2014/main" id="{46897840-B03E-1A22-71E3-41D6B5986DAC}"/>
                </a:ext>
              </a:extLst>
            </p:cNvPr>
            <p:cNvSpPr/>
            <p:nvPr/>
          </p:nvSpPr>
          <p:spPr>
            <a:xfrm>
              <a:off x="2442456" y="1581150"/>
              <a:ext cx="2238375" cy="1638300"/>
            </a:xfrm>
            <a:prstGeom prst="roundRect">
              <a:avLst>
                <a:gd name="adj" fmla="val 6267"/>
              </a:avLst>
            </a:prstGeom>
            <a:solidFill>
              <a:schemeClr val="accent1">
                <a:alpha val="49000"/>
              </a:schemeClr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CD07F7B2-C641-3D60-E208-792B518E5214}"/>
                </a:ext>
              </a:extLst>
            </p:cNvPr>
            <p:cNvSpPr/>
            <p:nvPr/>
          </p:nvSpPr>
          <p:spPr>
            <a:xfrm>
              <a:off x="2556508" y="2317541"/>
              <a:ext cx="2039937" cy="3304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Chef de projet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AA6D1313-739A-ACC6-EC3A-9AD7985ABA5A}"/>
                </a:ext>
              </a:extLst>
            </p:cNvPr>
            <p:cNvSpPr/>
            <p:nvPr/>
          </p:nvSpPr>
          <p:spPr>
            <a:xfrm>
              <a:off x="2566033" y="3289091"/>
              <a:ext cx="2039937" cy="4256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bureau d’étude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864CA080-E9D9-CC73-791D-6A509349984F}"/>
                </a:ext>
              </a:extLst>
            </p:cNvPr>
            <p:cNvSpPr/>
            <p:nvPr/>
          </p:nvSpPr>
          <p:spPr>
            <a:xfrm>
              <a:off x="2566033" y="3781426"/>
              <a:ext cx="2039937" cy="48577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Ingénieur/chercheur </a:t>
              </a:r>
              <a:r>
                <a:rPr lang="fr-FR" sz="1600" kern="1200" dirty="0"/>
                <a:t>R&amp;D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B8C4E8FB-9B0B-0E40-87A5-2B9CD6FEF91D}"/>
                </a:ext>
              </a:extLst>
            </p:cNvPr>
            <p:cNvSpPr/>
            <p:nvPr/>
          </p:nvSpPr>
          <p:spPr>
            <a:xfrm>
              <a:off x="2575558" y="1669841"/>
              <a:ext cx="2039937" cy="51138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Responsable développement</a:t>
              </a:r>
              <a:r>
                <a:rPr lang="fr-FR" sz="1600" kern="1200" dirty="0"/>
                <a:t>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B360AFF3-462F-5185-817E-3C63D1CAA0C2}"/>
                </a:ext>
              </a:extLst>
            </p:cNvPr>
            <p:cNvSpPr/>
            <p:nvPr/>
          </p:nvSpPr>
          <p:spPr>
            <a:xfrm>
              <a:off x="2566033" y="557118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dirty="0"/>
                <a:t>Ingénieur conseil en énergétique</a:t>
              </a: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572176B9-BDF9-08C1-C603-0C241270AC5E}"/>
                </a:ext>
              </a:extLst>
            </p:cNvPr>
            <p:cNvSpPr/>
            <p:nvPr/>
          </p:nvSpPr>
          <p:spPr>
            <a:xfrm>
              <a:off x="2566033" y="6154866"/>
              <a:ext cx="2039937" cy="50185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Ingénieur </a:t>
              </a:r>
              <a:r>
                <a:rPr lang="fr-FR" sz="1600" kern="1200" dirty="0" smtClean="0"/>
                <a:t>énergétique du bâtiment</a:t>
              </a:r>
              <a:endParaRPr lang="fr-FR" sz="1600" kern="1200" dirty="0"/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C2549213-DE54-4F58-7FCF-C91613742F50}"/>
                </a:ext>
              </a:extLst>
            </p:cNvPr>
            <p:cNvSpPr/>
            <p:nvPr/>
          </p:nvSpPr>
          <p:spPr>
            <a:xfrm>
              <a:off x="2546983" y="2774741"/>
              <a:ext cx="2039937" cy="368509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dirty="0"/>
                <a:t>Chargé</a:t>
              </a:r>
              <a:r>
                <a:rPr lang="fr-FR" sz="1600" kern="1200" dirty="0"/>
                <a:t> d’affaires </a:t>
              </a:r>
              <a:r>
                <a:rPr lang="fr-FR" sz="1600" kern="1200" dirty="0" err="1"/>
                <a:t>EnR</a:t>
              </a:r>
              <a:endParaRPr lang="fr-FR" sz="1600" kern="1200" dirty="0"/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C135A24A-A897-8260-108F-5AD4852360C2}"/>
                </a:ext>
              </a:extLst>
            </p:cNvPr>
            <p:cNvSpPr/>
            <p:nvPr/>
          </p:nvSpPr>
          <p:spPr>
            <a:xfrm>
              <a:off x="2413882" y="4299367"/>
              <a:ext cx="2305050" cy="37475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</a:t>
              </a:r>
              <a:r>
                <a:rPr lang="fr-FR" sz="1400" dirty="0" smtClean="0"/>
                <a:t>conception de systèmes</a:t>
              </a:r>
              <a:r>
                <a:rPr lang="fr-FR" sz="1400" kern="1200" dirty="0" smtClean="0"/>
                <a:t> </a:t>
              </a:r>
              <a:r>
                <a:rPr lang="fr-FR" sz="1400" kern="1200" dirty="0" err="1"/>
                <a:t>EnR</a:t>
              </a:r>
              <a:endParaRPr lang="fr-FR" sz="1400" kern="1200" dirty="0"/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8242B6AC-CE62-8510-E9BA-FDB6EE599EC0}"/>
                </a:ext>
              </a:extLst>
            </p:cNvPr>
            <p:cNvSpPr/>
            <p:nvPr/>
          </p:nvSpPr>
          <p:spPr>
            <a:xfrm>
              <a:off x="2444112" y="4704101"/>
              <a:ext cx="2305050" cy="386465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dirty="0">
                  <a:solidFill>
                    <a:srgbClr val="EF7D00"/>
                  </a:solidFill>
                </a:rPr>
                <a:t>Ingénieur </a:t>
              </a:r>
              <a:r>
                <a:rPr lang="fr-FR" sz="1400" b="1" dirty="0" smtClean="0">
                  <a:solidFill>
                    <a:srgbClr val="EF7D00"/>
                  </a:solidFill>
                </a:rPr>
                <a:t>production de systèmes </a:t>
              </a:r>
              <a:r>
                <a:rPr lang="fr-FR" sz="1400" b="1" kern="1200" dirty="0" smtClean="0">
                  <a:solidFill>
                    <a:srgbClr val="EF7D00"/>
                  </a:solidFill>
                </a:rPr>
                <a:t> </a:t>
              </a:r>
              <a:r>
                <a:rPr lang="fr-FR" sz="1400" b="1" kern="1200" dirty="0" err="1">
                  <a:solidFill>
                    <a:srgbClr val="EF7D00"/>
                  </a:solidFill>
                </a:rPr>
                <a:t>EnR</a:t>
              </a:r>
              <a:endParaRPr lang="fr-FR" sz="1400" b="1" kern="1200" dirty="0">
                <a:solidFill>
                  <a:srgbClr val="EF7D00"/>
                </a:solidFill>
              </a:endParaRPr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6748D85C-8BDF-4D10-52B7-05C3252323AB}"/>
                </a:ext>
              </a:extLst>
            </p:cNvPr>
            <p:cNvSpPr/>
            <p:nvPr/>
          </p:nvSpPr>
          <p:spPr>
            <a:xfrm>
              <a:off x="2414380" y="5108366"/>
              <a:ext cx="2305050" cy="420194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4164" rIns="0" bIns="64164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dirty="0"/>
                <a:t>Ingénieur exploitation</a:t>
              </a:r>
              <a:r>
                <a:rPr lang="fr-FR" sz="1400" kern="1200" dirty="0"/>
                <a:t> </a:t>
              </a:r>
              <a:r>
                <a:rPr lang="fr-FR" sz="1400" kern="1200" dirty="0" smtClean="0"/>
                <a:t>de systèmes </a:t>
              </a:r>
              <a:r>
                <a:rPr lang="fr-FR" sz="1400" kern="1200" dirty="0" err="1" smtClean="0"/>
                <a:t>EnR</a:t>
              </a:r>
              <a:endParaRPr lang="fr-FR" sz="1400" kern="1200" dirty="0"/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2C77FE-D9E7-1B60-1732-D8A6501F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2581" y="6413500"/>
            <a:ext cx="2743200" cy="365125"/>
          </a:xfrm>
        </p:spPr>
        <p:txBody>
          <a:bodyPr/>
          <a:lstStyle/>
          <a:p>
            <a:fld id="{6CBC1664-E438-4CF2-A7FF-0D549CB4C395}" type="slidenum">
              <a:rPr lang="fr-FR" smtClean="0"/>
              <a:t>9</a:t>
            </a:fld>
            <a:endParaRPr lang="fr-FR"/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1857374" y="95250"/>
            <a:ext cx="9086851" cy="773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 smtClean="0"/>
              <a:t>Liens Métiers/Activités</a:t>
            </a:r>
            <a:endParaRPr lang="fr-FR" sz="4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5166606" y="832919"/>
            <a:ext cx="5806193" cy="5943604"/>
            <a:chOff x="5166607" y="974682"/>
            <a:chExt cx="5381622" cy="5883318"/>
          </a:xfrm>
        </p:grpSpPr>
        <p:grpSp>
          <p:nvGrpSpPr>
            <p:cNvPr id="6" name="Groupe 5"/>
            <p:cNvGrpSpPr/>
            <p:nvPr/>
          </p:nvGrpSpPr>
          <p:grpSpPr>
            <a:xfrm>
              <a:off x="5166607" y="974682"/>
              <a:ext cx="5381622" cy="5883318"/>
              <a:chOff x="6524626" y="917532"/>
              <a:chExt cx="5381622" cy="5883318"/>
            </a:xfrm>
          </p:grpSpPr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18AC9D36-9479-08CC-C446-F4BB390CB308}"/>
                  </a:ext>
                </a:extLst>
              </p:cNvPr>
              <p:cNvSpPr/>
              <p:nvPr/>
            </p:nvSpPr>
            <p:spPr>
              <a:xfrm>
                <a:off x="6543135" y="972360"/>
                <a:ext cx="5363113" cy="5828490"/>
              </a:xfrm>
              <a:custGeom>
                <a:avLst/>
                <a:gdLst>
                  <a:gd name="connsiteX0" fmla="*/ 0 w 2435981"/>
                  <a:gd name="connsiteY0" fmla="*/ 243598 h 5418667"/>
                  <a:gd name="connsiteX1" fmla="*/ 243598 w 2435981"/>
                  <a:gd name="connsiteY1" fmla="*/ 0 h 5418667"/>
                  <a:gd name="connsiteX2" fmla="*/ 2192383 w 2435981"/>
                  <a:gd name="connsiteY2" fmla="*/ 0 h 5418667"/>
                  <a:gd name="connsiteX3" fmla="*/ 2435981 w 2435981"/>
                  <a:gd name="connsiteY3" fmla="*/ 243598 h 5418667"/>
                  <a:gd name="connsiteX4" fmla="*/ 2435981 w 2435981"/>
                  <a:gd name="connsiteY4" fmla="*/ 5175069 h 5418667"/>
                  <a:gd name="connsiteX5" fmla="*/ 2192383 w 2435981"/>
                  <a:gd name="connsiteY5" fmla="*/ 5418667 h 5418667"/>
                  <a:gd name="connsiteX6" fmla="*/ 243598 w 2435981"/>
                  <a:gd name="connsiteY6" fmla="*/ 5418667 h 5418667"/>
                  <a:gd name="connsiteX7" fmla="*/ 0 w 2435981"/>
                  <a:gd name="connsiteY7" fmla="*/ 5175069 h 5418667"/>
                  <a:gd name="connsiteX8" fmla="*/ 0 w 2435981"/>
                  <a:gd name="connsiteY8" fmla="*/ 243598 h 541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35981" h="5418667">
                    <a:moveTo>
                      <a:pt x="0" y="243598"/>
                    </a:moveTo>
                    <a:cubicBezTo>
                      <a:pt x="0" y="109063"/>
                      <a:pt x="109063" y="0"/>
                      <a:pt x="243598" y="0"/>
                    </a:cubicBezTo>
                    <a:lnTo>
                      <a:pt x="2192383" y="0"/>
                    </a:lnTo>
                    <a:cubicBezTo>
                      <a:pt x="2326918" y="0"/>
                      <a:pt x="2435981" y="109063"/>
                      <a:pt x="2435981" y="243598"/>
                    </a:cubicBezTo>
                    <a:lnTo>
                      <a:pt x="2435981" y="5175069"/>
                    </a:lnTo>
                    <a:cubicBezTo>
                      <a:pt x="2435981" y="5309604"/>
                      <a:pt x="2326918" y="5418667"/>
                      <a:pt x="2192383" y="5418667"/>
                    </a:cubicBezTo>
                    <a:lnTo>
                      <a:pt x="243598" y="5418667"/>
                    </a:lnTo>
                    <a:cubicBezTo>
                      <a:pt x="109063" y="5418667"/>
                      <a:pt x="0" y="5309604"/>
                      <a:pt x="0" y="5175069"/>
                    </a:cubicBezTo>
                    <a:lnTo>
                      <a:pt x="0" y="24359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70688" rIns="170688" bIns="3963755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2400" kern="1200" dirty="0"/>
              </a:p>
            </p:txBody>
          </p:sp>
          <p:sp>
            <p:nvSpPr>
              <p:cNvPr id="12" name="Rectangle : coins arrondis 4">
                <a:extLst>
                  <a:ext uri="{FF2B5EF4-FFF2-40B4-BE49-F238E27FC236}">
                    <a16:creationId xmlns:a16="http://schemas.microsoft.com/office/drawing/2014/main" id="{70F46684-F630-E564-73FB-4464DA3B789F}"/>
                  </a:ext>
                </a:extLst>
              </p:cNvPr>
              <p:cNvSpPr txBox="1"/>
              <p:nvPr/>
            </p:nvSpPr>
            <p:spPr>
              <a:xfrm>
                <a:off x="6524626" y="917532"/>
                <a:ext cx="5326498" cy="5608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8488" tIns="348488" rIns="348488" bIns="348488" numCol="1" spcCol="1270" anchor="ctr" anchorCtr="0">
                <a:noAutofit/>
              </a:bodyPr>
              <a:lstStyle/>
              <a:p>
                <a:pPr marL="0" lvl="0" indent="0" algn="ctr" defTabSz="2178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Activités</a:t>
                </a:r>
              </a:p>
            </p:txBody>
          </p:sp>
        </p:grpSp>
        <p:sp>
          <p:nvSpPr>
            <p:cNvPr id="58" name="Forme libre : forme 12">
              <a:extLst>
                <a:ext uri="{FF2B5EF4-FFF2-40B4-BE49-F238E27FC236}">
                  <a16:creationId xmlns:a16="http://schemas.microsoft.com/office/drawing/2014/main" id="{C8247C53-FC00-E9D0-412A-17213312CD9C}"/>
                </a:ext>
              </a:extLst>
            </p:cNvPr>
            <p:cNvSpPr/>
            <p:nvPr/>
          </p:nvSpPr>
          <p:spPr>
            <a:xfrm>
              <a:off x="5261074" y="1465802"/>
              <a:ext cx="5216320" cy="5230781"/>
            </a:xfrm>
            <a:custGeom>
              <a:avLst/>
              <a:gdLst>
                <a:gd name="connsiteX0" fmla="*/ 0 w 2039937"/>
                <a:gd name="connsiteY0" fmla="*/ 101997 h 1019968"/>
                <a:gd name="connsiteX1" fmla="*/ 101997 w 2039937"/>
                <a:gd name="connsiteY1" fmla="*/ 0 h 1019968"/>
                <a:gd name="connsiteX2" fmla="*/ 1937940 w 2039937"/>
                <a:gd name="connsiteY2" fmla="*/ 0 h 1019968"/>
                <a:gd name="connsiteX3" fmla="*/ 2039937 w 2039937"/>
                <a:gd name="connsiteY3" fmla="*/ 101997 h 1019968"/>
                <a:gd name="connsiteX4" fmla="*/ 2039937 w 2039937"/>
                <a:gd name="connsiteY4" fmla="*/ 917971 h 1019968"/>
                <a:gd name="connsiteX5" fmla="*/ 1937940 w 2039937"/>
                <a:gd name="connsiteY5" fmla="*/ 1019968 h 1019968"/>
                <a:gd name="connsiteX6" fmla="*/ 101997 w 2039937"/>
                <a:gd name="connsiteY6" fmla="*/ 1019968 h 1019968"/>
                <a:gd name="connsiteX7" fmla="*/ 0 w 2039937"/>
                <a:gd name="connsiteY7" fmla="*/ 917971 h 1019968"/>
                <a:gd name="connsiteX8" fmla="*/ 0 w 2039937"/>
                <a:gd name="connsiteY8" fmla="*/ 101997 h 101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937" h="1019968">
                  <a:moveTo>
                    <a:pt x="0" y="101997"/>
                  </a:moveTo>
                  <a:cubicBezTo>
                    <a:pt x="0" y="45666"/>
                    <a:pt x="45666" y="0"/>
                    <a:pt x="101997" y="0"/>
                  </a:cubicBezTo>
                  <a:lnTo>
                    <a:pt x="1937940" y="0"/>
                  </a:lnTo>
                  <a:cubicBezTo>
                    <a:pt x="1994271" y="0"/>
                    <a:pt x="2039937" y="45666"/>
                    <a:pt x="2039937" y="101997"/>
                  </a:cubicBezTo>
                  <a:lnTo>
                    <a:pt x="2039937" y="917971"/>
                  </a:lnTo>
                  <a:cubicBezTo>
                    <a:pt x="2039937" y="974302"/>
                    <a:pt x="1994271" y="1019968"/>
                    <a:pt x="1937940" y="1019968"/>
                  </a:cubicBezTo>
                  <a:lnTo>
                    <a:pt x="101997" y="1019968"/>
                  </a:lnTo>
                  <a:cubicBezTo>
                    <a:pt x="45666" y="1019968"/>
                    <a:pt x="0" y="974302"/>
                    <a:pt x="0" y="917971"/>
                  </a:cubicBezTo>
                  <a:lnTo>
                    <a:pt x="0" y="1019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164" tIns="64164" rIns="64164" bIns="64164" numCol="1" spcCol="1270" anchor="ctr" anchorCtr="0">
              <a:noAutofit/>
            </a:bodyPr>
            <a:lstStyle/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Réaliser une évaluation technique et économique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d'un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projet de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l'industrie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ou du bâtiment incluant des 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Elaborer des scénarios et proposer des solutions à énergies renouvelables répondant aux besoins exprimés par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l'exploitant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Concevoir et optimiser une installation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innovante à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énergies renouvelables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Gérer des projets d’installations </a:t>
              </a:r>
              <a:r>
                <a:rPr lang="fr-FR" sz="1400" b="1" dirty="0" smtClean="0">
                  <a:solidFill>
                    <a:srgbClr val="EF7D00"/>
                  </a:solidFill>
                  <a:latin typeface="Calibri" panose="020F0502020204030204" pitchFamily="34" charset="0"/>
                </a:rPr>
                <a:t>d'énergies </a:t>
              </a:r>
              <a:r>
                <a:rPr lang="fr-FR" sz="1400" b="1" dirty="0">
                  <a:solidFill>
                    <a:srgbClr val="EF7D00"/>
                  </a:solidFill>
                  <a:latin typeface="Calibri" panose="020F0502020204030204" pitchFamily="34" charset="0"/>
                </a:rPr>
                <a:t>renouvelables : planifier les différentes étapes, les coordonner, assurer le suivi des moyens humains et le respect du cahier de charges (délais, coûts)</a:t>
              </a:r>
              <a:endParaRPr lang="fr-FR" sz="1400" b="1" dirty="0">
                <a:solidFill>
                  <a:srgbClr val="EF7D00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Analyser, diagnostiquer et évaluer un système ou une installation énergétique (audit et diagnostic énergétiques)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Conseiller et préconiser des solutions </a:t>
              </a: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d'améliorations d'une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installation à énergie renouvelable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Assurer une veille technologique et réglementaire sur les technologies innovantes dans le domaine des énergies renouvelables et décarbonées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Gérer </a:t>
              </a: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une installation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Accompagner et élaborer des politiques énergétiques </a:t>
              </a:r>
              <a:endParaRPr lang="fr-FR" sz="1400" dirty="0">
                <a:solidFill>
                  <a:schemeClr val="bg1"/>
                </a:solidFill>
              </a:endParaRPr>
            </a:p>
            <a:p>
              <a:pPr marL="519112" indent="-342900" algn="just">
                <a:spcBef>
                  <a:spcPts val="0"/>
                </a:spcBef>
                <a:spcAft>
                  <a:spcPts val="800"/>
                </a:spcAft>
                <a:buFont typeface="+mj-lt"/>
                <a:buAutoNum type="alphaUcPeriod"/>
              </a:pPr>
              <a:r>
                <a:rPr lang="fr-FR" sz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Former et sensibiliser à la transition énergétique</a:t>
              </a:r>
              <a:endParaRPr lang="fr-FR" sz="1400" dirty="0"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510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4678</TotalTime>
  <Words>4386</Words>
  <Application>Microsoft Office PowerPoint</Application>
  <PresentationFormat>Grand écran</PresentationFormat>
  <Paragraphs>505</Paragraphs>
  <Slides>22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Courier New</vt:lpstr>
      <vt:lpstr>Times New Roman</vt:lpstr>
      <vt:lpstr>Wingdings</vt:lpstr>
      <vt:lpstr>Thème Office</vt:lpstr>
      <vt:lpstr>1_Thème Office</vt:lpstr>
      <vt:lpstr>Approche par compétences</vt:lpstr>
      <vt:lpstr>Approche par compétences</vt:lpstr>
      <vt:lpstr>Vision globale de la 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Toutant Adrien</dc:creator>
  <cp:lastModifiedBy>adrien</cp:lastModifiedBy>
  <cp:revision>116</cp:revision>
  <cp:lastPrinted>2023-02-23T14:09:45Z</cp:lastPrinted>
  <dcterms:created xsi:type="dcterms:W3CDTF">2022-12-20T13:04:18Z</dcterms:created>
  <dcterms:modified xsi:type="dcterms:W3CDTF">2023-12-08T12:08:35Z</dcterms:modified>
</cp:coreProperties>
</file>